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9" r:id="rId1"/>
    <p:sldMasterId id="2147483673" r:id="rId2"/>
  </p:sldMasterIdLst>
  <p:notesMasterIdLst>
    <p:notesMasterId r:id="rId17"/>
  </p:notesMasterIdLst>
  <p:sldIdLst>
    <p:sldId id="256" r:id="rId3"/>
    <p:sldId id="386" r:id="rId4"/>
    <p:sldId id="399" r:id="rId5"/>
    <p:sldId id="388" r:id="rId6"/>
    <p:sldId id="377" r:id="rId7"/>
    <p:sldId id="389" r:id="rId8"/>
    <p:sldId id="390" r:id="rId9"/>
    <p:sldId id="396" r:id="rId10"/>
    <p:sldId id="395" r:id="rId11"/>
    <p:sldId id="391" r:id="rId12"/>
    <p:sldId id="392" r:id="rId13"/>
    <p:sldId id="393" r:id="rId14"/>
    <p:sldId id="394" r:id="rId15"/>
    <p:sldId id="398" r:id="rId16"/>
  </p:sldIdLst>
  <p:sldSz cx="13004800" cy="9753600"/>
  <p:notesSz cx="6858000" cy="9144000"/>
  <p:defaultTextStyle>
    <a:defPPr>
      <a:defRPr lang="en-US"/>
    </a:defPPr>
    <a:lvl1pPr algn="l" defTabSz="647302" rtl="0" fontAlgn="base" hangingPunct="0">
      <a:spcBef>
        <a:spcPct val="0"/>
      </a:spcBef>
      <a:spcAft>
        <a:spcPct val="0"/>
      </a:spcAft>
      <a:buClr>
        <a:srgbClr val="000000"/>
      </a:buClr>
      <a:defRPr sz="3600" kern="1200">
        <a:solidFill>
          <a:srgbClr val="000000"/>
        </a:solidFill>
        <a:latin typeface="Open Sans" charset="0"/>
        <a:ea typeface="ＭＳ Ｐゴシック" charset="0"/>
        <a:cs typeface="ＭＳ Ｐゴシック" charset="0"/>
        <a:sym typeface="Open Sans" charset="0"/>
      </a:defRPr>
    </a:lvl1pPr>
    <a:lvl2pPr marL="342692" indent="114231" algn="l" defTabSz="647302" rtl="0" fontAlgn="base" hangingPunct="0">
      <a:spcBef>
        <a:spcPct val="0"/>
      </a:spcBef>
      <a:spcAft>
        <a:spcPct val="0"/>
      </a:spcAft>
      <a:buClr>
        <a:srgbClr val="000000"/>
      </a:buClr>
      <a:defRPr sz="3600" kern="1200">
        <a:solidFill>
          <a:srgbClr val="000000"/>
        </a:solidFill>
        <a:latin typeface="Open Sans" charset="0"/>
        <a:ea typeface="ＭＳ Ｐゴシック" charset="0"/>
        <a:cs typeface="ＭＳ Ｐゴシック" charset="0"/>
        <a:sym typeface="Open Sans" charset="0"/>
      </a:defRPr>
    </a:lvl2pPr>
    <a:lvl3pPr marL="685377" indent="228461" algn="l" defTabSz="647302" rtl="0" fontAlgn="base" hangingPunct="0">
      <a:spcBef>
        <a:spcPct val="0"/>
      </a:spcBef>
      <a:spcAft>
        <a:spcPct val="0"/>
      </a:spcAft>
      <a:buClr>
        <a:srgbClr val="000000"/>
      </a:buClr>
      <a:defRPr sz="3600" kern="1200">
        <a:solidFill>
          <a:srgbClr val="000000"/>
        </a:solidFill>
        <a:latin typeface="Open Sans" charset="0"/>
        <a:ea typeface="ＭＳ Ｐゴシック" charset="0"/>
        <a:cs typeface="ＭＳ Ｐゴシック" charset="0"/>
        <a:sym typeface="Open Sans" charset="0"/>
      </a:defRPr>
    </a:lvl3pPr>
    <a:lvl4pPr marL="1028069" indent="342692" algn="l" defTabSz="647302" rtl="0" fontAlgn="base" hangingPunct="0">
      <a:spcBef>
        <a:spcPct val="0"/>
      </a:spcBef>
      <a:spcAft>
        <a:spcPct val="0"/>
      </a:spcAft>
      <a:buClr>
        <a:srgbClr val="000000"/>
      </a:buClr>
      <a:defRPr sz="3600" kern="1200">
        <a:solidFill>
          <a:srgbClr val="000000"/>
        </a:solidFill>
        <a:latin typeface="Open Sans" charset="0"/>
        <a:ea typeface="ＭＳ Ｐゴシック" charset="0"/>
        <a:cs typeface="ＭＳ Ｐゴシック" charset="0"/>
        <a:sym typeface="Open Sans" charset="0"/>
      </a:defRPr>
    </a:lvl4pPr>
    <a:lvl5pPr marL="1370753" indent="456917" algn="l" defTabSz="647302" rtl="0" fontAlgn="base" hangingPunct="0">
      <a:spcBef>
        <a:spcPct val="0"/>
      </a:spcBef>
      <a:spcAft>
        <a:spcPct val="0"/>
      </a:spcAft>
      <a:buClr>
        <a:srgbClr val="000000"/>
      </a:buClr>
      <a:defRPr sz="3600" kern="1200">
        <a:solidFill>
          <a:srgbClr val="000000"/>
        </a:solidFill>
        <a:latin typeface="Open Sans" charset="0"/>
        <a:ea typeface="ＭＳ Ｐゴシック" charset="0"/>
        <a:cs typeface="ＭＳ Ｐゴシック" charset="0"/>
        <a:sym typeface="Open Sans" charset="0"/>
      </a:defRPr>
    </a:lvl5pPr>
    <a:lvl6pPr marL="2284596" algn="l" defTabSz="456917" rtl="0" eaLnBrk="1" latinLnBrk="0" hangingPunct="1">
      <a:defRPr sz="3600" kern="1200">
        <a:solidFill>
          <a:srgbClr val="000000"/>
        </a:solidFill>
        <a:latin typeface="Open Sans" charset="0"/>
        <a:ea typeface="ＭＳ Ｐゴシック" charset="0"/>
        <a:cs typeface="ＭＳ Ｐゴシック" charset="0"/>
        <a:sym typeface="Open Sans" charset="0"/>
      </a:defRPr>
    </a:lvl6pPr>
    <a:lvl7pPr marL="2741515" algn="l" defTabSz="456917" rtl="0" eaLnBrk="1" latinLnBrk="0" hangingPunct="1">
      <a:defRPr sz="3600" kern="1200">
        <a:solidFill>
          <a:srgbClr val="000000"/>
        </a:solidFill>
        <a:latin typeface="Open Sans" charset="0"/>
        <a:ea typeface="ＭＳ Ｐゴシック" charset="0"/>
        <a:cs typeface="ＭＳ Ｐゴシック" charset="0"/>
        <a:sym typeface="Open Sans" charset="0"/>
      </a:defRPr>
    </a:lvl7pPr>
    <a:lvl8pPr marL="3198437" algn="l" defTabSz="456917" rtl="0" eaLnBrk="1" latinLnBrk="0" hangingPunct="1">
      <a:defRPr sz="3600" kern="1200">
        <a:solidFill>
          <a:srgbClr val="000000"/>
        </a:solidFill>
        <a:latin typeface="Open Sans" charset="0"/>
        <a:ea typeface="ＭＳ Ｐゴシック" charset="0"/>
        <a:cs typeface="ＭＳ Ｐゴシック" charset="0"/>
        <a:sym typeface="Open Sans" charset="0"/>
      </a:defRPr>
    </a:lvl8pPr>
    <a:lvl9pPr marL="3655356" algn="l" defTabSz="456917" rtl="0" eaLnBrk="1" latinLnBrk="0" hangingPunct="1">
      <a:defRPr sz="3600" kern="1200">
        <a:solidFill>
          <a:srgbClr val="000000"/>
        </a:solidFill>
        <a:latin typeface="Open Sans" charset="0"/>
        <a:ea typeface="ＭＳ Ｐゴシック" charset="0"/>
        <a:cs typeface="ＭＳ Ｐゴシック" charset="0"/>
        <a:sym typeface="Open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248" y="11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ws\Documents\Kj&#248;nn%20UoH-sektoren%202007-201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ws\Documents\Kj&#248;nn%20UoH-sektoren%202007-201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ws\Documents\Kj&#248;nn%20blant%20forskerne%20i%20alle%20sektorer%202005-20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ws\Documents\Kj&#248;nn-prosjektledere-nyeste%20oktober%20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ws\Documents\Kj&#248;nn-prosjektledere-nyeste%20oktober%20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ws\Documents\Kj&#248;nn-prosjektledere-nyeste%20oktober%20201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ws\Documents\Kj&#248;nn-prosjektledere-nyeste%20oktober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 sz="1800" b="1" i="0" baseline="0">
                <a:effectLst/>
              </a:rPr>
              <a:t>Kvinneandel (i %) blant fast ansatte etter fagområder 2007-2012</a:t>
            </a:r>
            <a:endParaRPr lang="nb-NO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5"/>
          <c:order val="0"/>
          <c:tx>
            <c:strRef>
              <c:f>'Fast ansatte + rekrutt'!$I$9</c:f>
              <c:strCache>
                <c:ptCount val="1"/>
                <c:pt idx="0">
                  <c:v>Medisin/helse</c:v>
                </c:pt>
              </c:strCache>
            </c:strRef>
          </c:tx>
          <c:marker>
            <c:symbol val="none"/>
          </c:marker>
          <c:cat>
            <c:strRef>
              <c:f>'Fast ansatte + rekrutt'!$C$10:$C$15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'Fast ansatte + rekrutt'!$I$10:$I$15</c:f>
              <c:numCache>
                <c:formatCode>General</c:formatCode>
                <c:ptCount val="6"/>
                <c:pt idx="0">
                  <c:v>60.4</c:v>
                </c:pt>
                <c:pt idx="1">
                  <c:v>60.5</c:v>
                </c:pt>
                <c:pt idx="2">
                  <c:v>61.9</c:v>
                </c:pt>
                <c:pt idx="3">
                  <c:v>62.4</c:v>
                </c:pt>
                <c:pt idx="4">
                  <c:v>63.4</c:v>
                </c:pt>
                <c:pt idx="5">
                  <c:v>64.599999999999994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'Fast ansatte + rekrutt'!$E$9</c:f>
              <c:strCache>
                <c:ptCount val="1"/>
                <c:pt idx="0">
                  <c:v>Humaniora</c:v>
                </c:pt>
              </c:strCache>
            </c:strRef>
          </c:tx>
          <c:marker>
            <c:symbol val="none"/>
          </c:marker>
          <c:cat>
            <c:strRef>
              <c:f>'Fast ansatte + rekrutt'!$C$10:$C$15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'Fast ansatte + rekrutt'!$E$10:$E$15</c:f>
              <c:numCache>
                <c:formatCode>General</c:formatCode>
                <c:ptCount val="6"/>
                <c:pt idx="0">
                  <c:v>40.6</c:v>
                </c:pt>
                <c:pt idx="1">
                  <c:v>41.2</c:v>
                </c:pt>
                <c:pt idx="2">
                  <c:v>42.6</c:v>
                </c:pt>
                <c:pt idx="3">
                  <c:v>42.3</c:v>
                </c:pt>
                <c:pt idx="4">
                  <c:v>42.8</c:v>
                </c:pt>
                <c:pt idx="5">
                  <c:v>42.9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'Fast ansatte + rekrutt'!$F$9</c:f>
              <c:strCache>
                <c:ptCount val="1"/>
                <c:pt idx="0">
                  <c:v>Samfunnsvitenskap</c:v>
                </c:pt>
              </c:strCache>
            </c:strRef>
          </c:tx>
          <c:marker>
            <c:symbol val="none"/>
          </c:marker>
          <c:cat>
            <c:strRef>
              <c:f>'Fast ansatte + rekrutt'!$C$10:$C$15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'Fast ansatte + rekrutt'!$F$10:$F$15</c:f>
              <c:numCache>
                <c:formatCode>General</c:formatCode>
                <c:ptCount val="6"/>
                <c:pt idx="0">
                  <c:v>39.5</c:v>
                </c:pt>
                <c:pt idx="1">
                  <c:v>39.799999999999997</c:v>
                </c:pt>
                <c:pt idx="2">
                  <c:v>40</c:v>
                </c:pt>
                <c:pt idx="3">
                  <c:v>41.8</c:v>
                </c:pt>
                <c:pt idx="4">
                  <c:v>42.7</c:v>
                </c:pt>
                <c:pt idx="5">
                  <c:v>43.5</c:v>
                </c:pt>
              </c:numCache>
            </c:numRef>
          </c:val>
          <c:smooth val="0"/>
        </c:ser>
        <c:ser>
          <c:idx val="6"/>
          <c:order val="3"/>
          <c:tx>
            <c:strRef>
              <c:f>'Fast ansatte + rekrutt'!$J$9</c:f>
              <c:strCache>
                <c:ptCount val="1"/>
                <c:pt idx="0">
                  <c:v>Landbruk/fisk/vet</c:v>
                </c:pt>
              </c:strCache>
            </c:strRef>
          </c:tx>
          <c:marker>
            <c:symbol val="none"/>
          </c:marker>
          <c:cat>
            <c:strRef>
              <c:f>'Fast ansatte + rekrutt'!$C$10:$C$15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'Fast ansatte + rekrutt'!$J$10:$J$15</c:f>
              <c:numCache>
                <c:formatCode>General</c:formatCode>
                <c:ptCount val="6"/>
                <c:pt idx="0">
                  <c:v>37</c:v>
                </c:pt>
                <c:pt idx="1">
                  <c:v>36.9</c:v>
                </c:pt>
                <c:pt idx="2">
                  <c:v>39.200000000000003</c:v>
                </c:pt>
                <c:pt idx="3">
                  <c:v>36.9</c:v>
                </c:pt>
                <c:pt idx="4">
                  <c:v>32.700000000000003</c:v>
                </c:pt>
                <c:pt idx="5">
                  <c:v>35.6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'Fast ansatte + rekrutt'!$G$9</c:f>
              <c:strCache>
                <c:ptCount val="1"/>
                <c:pt idx="0">
                  <c:v>Mat/nat</c:v>
                </c:pt>
              </c:strCache>
            </c:strRef>
          </c:tx>
          <c:marker>
            <c:symbol val="none"/>
          </c:marker>
          <c:cat>
            <c:strRef>
              <c:f>'Fast ansatte + rekrutt'!$C$10:$C$15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'Fast ansatte + rekrutt'!$G$10:$G$15</c:f>
              <c:numCache>
                <c:formatCode>General</c:formatCode>
                <c:ptCount val="6"/>
                <c:pt idx="0">
                  <c:v>20</c:v>
                </c:pt>
                <c:pt idx="1">
                  <c:v>20.2</c:v>
                </c:pt>
                <c:pt idx="2">
                  <c:v>22.1</c:v>
                </c:pt>
                <c:pt idx="3">
                  <c:v>21</c:v>
                </c:pt>
                <c:pt idx="4">
                  <c:v>22.5</c:v>
                </c:pt>
                <c:pt idx="5">
                  <c:v>23.4</c:v>
                </c:pt>
              </c:numCache>
            </c:numRef>
          </c:val>
          <c:smooth val="0"/>
        </c:ser>
        <c:ser>
          <c:idx val="4"/>
          <c:order val="5"/>
          <c:tx>
            <c:strRef>
              <c:f>'Fast ansatte + rekrutt'!$H$9</c:f>
              <c:strCache>
                <c:ptCount val="1"/>
                <c:pt idx="0">
                  <c:v>Teknologi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strRef>
              <c:f>'Fast ansatte + rekrutt'!$C$10:$C$15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'Fast ansatte + rekrutt'!$H$10:$H$15</c:f>
              <c:numCache>
                <c:formatCode>General</c:formatCode>
                <c:ptCount val="6"/>
                <c:pt idx="0">
                  <c:v>15.7</c:v>
                </c:pt>
                <c:pt idx="1">
                  <c:v>16</c:v>
                </c:pt>
                <c:pt idx="2">
                  <c:v>17</c:v>
                </c:pt>
                <c:pt idx="3">
                  <c:v>17.899999999999999</c:v>
                </c:pt>
                <c:pt idx="4">
                  <c:v>17.100000000000001</c:v>
                </c:pt>
                <c:pt idx="5">
                  <c:v>19.100000000000001</c:v>
                </c:pt>
              </c:numCache>
            </c:numRef>
          </c:val>
          <c:smooth val="0"/>
        </c:ser>
        <c:ser>
          <c:idx val="0"/>
          <c:order val="6"/>
          <c:tx>
            <c:strRef>
              <c:f>'Fast ansatte + rekrutt'!$D$9</c:f>
              <c:strCache>
                <c:ptCount val="1"/>
                <c:pt idx="0">
                  <c:v>Totalt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'Fast ansatte + rekrutt'!$C$10:$C$15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'Fast ansatte + rekrutt'!$D$10:$D$15</c:f>
              <c:numCache>
                <c:formatCode>General</c:formatCode>
                <c:ptCount val="6"/>
                <c:pt idx="0">
                  <c:v>38.9</c:v>
                </c:pt>
                <c:pt idx="1">
                  <c:v>39.5</c:v>
                </c:pt>
                <c:pt idx="2">
                  <c:v>40.6</c:v>
                </c:pt>
                <c:pt idx="3">
                  <c:v>40.9</c:v>
                </c:pt>
                <c:pt idx="4">
                  <c:v>41.6</c:v>
                </c:pt>
                <c:pt idx="5">
                  <c:v>42.8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725272"/>
        <c:axId val="181760952"/>
      </c:lineChart>
      <c:catAx>
        <c:axId val="181725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1760952"/>
        <c:crosses val="autoZero"/>
        <c:auto val="1"/>
        <c:lblAlgn val="ctr"/>
        <c:lblOffset val="100"/>
        <c:noMultiLvlLbl val="0"/>
      </c:catAx>
      <c:valAx>
        <c:axId val="181760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1725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391557305336801"/>
          <c:y val="0.25229052458214002"/>
          <c:w val="0.31941776027996499"/>
          <c:h val="0.7067599980112829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/>
              <a:t>Kvinneandel (i %) blant</a:t>
            </a:r>
            <a:r>
              <a:rPr lang="nb-NO" baseline="0"/>
              <a:t> professorer etter fagområder 2007-2012</a:t>
            </a:r>
            <a:endParaRPr lang="nb-NO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5"/>
          <c:order val="0"/>
          <c:tx>
            <c:strRef>
              <c:f>Professorer!$I$9</c:f>
              <c:strCache>
                <c:ptCount val="1"/>
                <c:pt idx="0">
                  <c:v>Medisin/helse</c:v>
                </c:pt>
              </c:strCache>
            </c:strRef>
          </c:tx>
          <c:marker>
            <c:symbol val="none"/>
          </c:marker>
          <c:cat>
            <c:strRef>
              <c:f>Professorer!$C$10:$C$15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Professorer!$I$10:$I$15</c:f>
              <c:numCache>
                <c:formatCode>General</c:formatCode>
                <c:ptCount val="6"/>
                <c:pt idx="0">
                  <c:v>22.6</c:v>
                </c:pt>
                <c:pt idx="1">
                  <c:v>24.2</c:v>
                </c:pt>
                <c:pt idx="2">
                  <c:v>25.2</c:v>
                </c:pt>
                <c:pt idx="3">
                  <c:v>27.6</c:v>
                </c:pt>
                <c:pt idx="4">
                  <c:v>30</c:v>
                </c:pt>
                <c:pt idx="5">
                  <c:v>32.5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Professorer!$E$9</c:f>
              <c:strCache>
                <c:ptCount val="1"/>
                <c:pt idx="0">
                  <c:v>Humaniora</c:v>
                </c:pt>
              </c:strCache>
            </c:strRef>
          </c:tx>
          <c:marker>
            <c:symbol val="none"/>
          </c:marker>
          <c:cat>
            <c:strRef>
              <c:f>Professorer!$C$10:$C$15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Professorer!$E$10:$E$15</c:f>
              <c:numCache>
                <c:formatCode>General</c:formatCode>
                <c:ptCount val="6"/>
                <c:pt idx="0">
                  <c:v>24.4</c:v>
                </c:pt>
                <c:pt idx="1">
                  <c:v>26.4</c:v>
                </c:pt>
                <c:pt idx="2">
                  <c:v>27.1</c:v>
                </c:pt>
                <c:pt idx="3">
                  <c:v>28.2</c:v>
                </c:pt>
                <c:pt idx="4">
                  <c:v>30.1</c:v>
                </c:pt>
                <c:pt idx="5">
                  <c:v>30.7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Professorer!$F$9</c:f>
              <c:strCache>
                <c:ptCount val="1"/>
                <c:pt idx="0">
                  <c:v>Samfunnsvitenskap</c:v>
                </c:pt>
              </c:strCache>
            </c:strRef>
          </c:tx>
          <c:marker>
            <c:symbol val="none"/>
          </c:marker>
          <c:cat>
            <c:strRef>
              <c:f>Professorer!$C$10:$C$15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Professorer!$F$10:$F$15</c:f>
              <c:numCache>
                <c:formatCode>General</c:formatCode>
                <c:ptCount val="6"/>
                <c:pt idx="0">
                  <c:v>21.2</c:v>
                </c:pt>
                <c:pt idx="1">
                  <c:v>21.6</c:v>
                </c:pt>
                <c:pt idx="2">
                  <c:v>22.6</c:v>
                </c:pt>
                <c:pt idx="3">
                  <c:v>23.2</c:v>
                </c:pt>
                <c:pt idx="4">
                  <c:v>25</c:v>
                </c:pt>
                <c:pt idx="5">
                  <c:v>27.1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Professorer!$G$9</c:f>
              <c:strCache>
                <c:ptCount val="1"/>
                <c:pt idx="0">
                  <c:v>Mat/nat</c:v>
                </c:pt>
              </c:strCache>
            </c:strRef>
          </c:tx>
          <c:marker>
            <c:symbol val="none"/>
          </c:marker>
          <c:cat>
            <c:strRef>
              <c:f>Professorer!$C$10:$C$15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Professorer!$G$10:$G$15</c:f>
              <c:numCache>
                <c:formatCode>General</c:formatCode>
                <c:ptCount val="6"/>
                <c:pt idx="0">
                  <c:v>12.2</c:v>
                </c:pt>
                <c:pt idx="1">
                  <c:v>13.8</c:v>
                </c:pt>
                <c:pt idx="2">
                  <c:v>14.1</c:v>
                </c:pt>
                <c:pt idx="3">
                  <c:v>14.9</c:v>
                </c:pt>
                <c:pt idx="4">
                  <c:v>16.3</c:v>
                </c:pt>
                <c:pt idx="5">
                  <c:v>17</c:v>
                </c:pt>
              </c:numCache>
            </c:numRef>
          </c:val>
          <c:smooth val="0"/>
        </c:ser>
        <c:ser>
          <c:idx val="6"/>
          <c:order val="4"/>
          <c:tx>
            <c:strRef>
              <c:f>Professorer!$J$9</c:f>
              <c:strCache>
                <c:ptCount val="1"/>
                <c:pt idx="0">
                  <c:v>Landbruk/fisk/vet</c:v>
                </c:pt>
              </c:strCache>
            </c:strRef>
          </c:tx>
          <c:marker>
            <c:symbol val="none"/>
          </c:marker>
          <c:cat>
            <c:strRef>
              <c:f>Professorer!$C$10:$C$15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Professorer!$J$10:$J$15</c:f>
              <c:numCache>
                <c:formatCode>General</c:formatCode>
                <c:ptCount val="6"/>
                <c:pt idx="0">
                  <c:v>15.7</c:v>
                </c:pt>
                <c:pt idx="1">
                  <c:v>16.399999999999999</c:v>
                </c:pt>
                <c:pt idx="2">
                  <c:v>15.3</c:v>
                </c:pt>
                <c:pt idx="3">
                  <c:v>17.5</c:v>
                </c:pt>
                <c:pt idx="4">
                  <c:v>14.9</c:v>
                </c:pt>
                <c:pt idx="5">
                  <c:v>16.399999999999999</c:v>
                </c:pt>
              </c:numCache>
            </c:numRef>
          </c:val>
          <c:smooth val="0"/>
        </c:ser>
        <c:ser>
          <c:idx val="4"/>
          <c:order val="5"/>
          <c:tx>
            <c:strRef>
              <c:f>Professorer!$H$9</c:f>
              <c:strCache>
                <c:ptCount val="1"/>
                <c:pt idx="0">
                  <c:v>Teknologi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Professorer!$C$10:$C$15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Professorer!$H$10:$H$15</c:f>
              <c:numCache>
                <c:formatCode>General</c:formatCode>
                <c:ptCount val="6"/>
                <c:pt idx="0">
                  <c:v>6.2</c:v>
                </c:pt>
                <c:pt idx="1">
                  <c:v>6.9</c:v>
                </c:pt>
                <c:pt idx="2">
                  <c:v>9.5</c:v>
                </c:pt>
                <c:pt idx="3">
                  <c:v>10</c:v>
                </c:pt>
                <c:pt idx="4">
                  <c:v>10.1</c:v>
                </c:pt>
                <c:pt idx="5">
                  <c:v>10.5</c:v>
                </c:pt>
              </c:numCache>
            </c:numRef>
          </c:val>
          <c:smooth val="0"/>
        </c:ser>
        <c:ser>
          <c:idx val="0"/>
          <c:order val="6"/>
          <c:tx>
            <c:strRef>
              <c:f>Professorer!$D$9</c:f>
              <c:strCache>
                <c:ptCount val="1"/>
                <c:pt idx="0">
                  <c:v>Totalt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Professorer!$C$10:$C$15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Professorer!$D$10:$D$15</c:f>
              <c:numCache>
                <c:formatCode>General</c:formatCode>
                <c:ptCount val="6"/>
                <c:pt idx="0">
                  <c:v>18.2</c:v>
                </c:pt>
                <c:pt idx="1">
                  <c:v>19.5</c:v>
                </c:pt>
                <c:pt idx="2">
                  <c:v>20.399999999999999</c:v>
                </c:pt>
                <c:pt idx="3">
                  <c:v>21.4</c:v>
                </c:pt>
                <c:pt idx="4">
                  <c:v>22.9</c:v>
                </c:pt>
                <c:pt idx="5">
                  <c:v>24.4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825304"/>
        <c:axId val="181825688"/>
      </c:lineChart>
      <c:catAx>
        <c:axId val="181825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1825688"/>
        <c:crosses val="autoZero"/>
        <c:auto val="1"/>
        <c:lblAlgn val="ctr"/>
        <c:lblOffset val="100"/>
        <c:noMultiLvlLbl val="0"/>
      </c:catAx>
      <c:valAx>
        <c:axId val="181825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1825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502646544181999"/>
          <c:y val="0.25899948713307402"/>
          <c:w val="0.32497353455818001"/>
          <c:h val="0.6911645699459979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Kvinneandel (i  %) av NYE professorer hvert år etter fagområder 2008-13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4"/>
          <c:order val="0"/>
          <c:tx>
            <c:strRef>
              <c:f>'Nye professorer fagområder'!$A$7</c:f>
              <c:strCache>
                <c:ptCount val="1"/>
                <c:pt idx="0">
                  <c:v>Medisin/helsefag</c:v>
                </c:pt>
              </c:strCache>
            </c:strRef>
          </c:tx>
          <c:spPr>
            <a:ln w="38100">
              <a:solidFill>
                <a:schemeClr val="accent6"/>
              </a:solidFill>
              <a:prstDash val="sysDot"/>
            </a:ln>
          </c:spPr>
          <c:marker>
            <c:symbol val="none"/>
          </c:marker>
          <c:trendline>
            <c:spPr>
              <a:ln w="38100">
                <a:solidFill>
                  <a:schemeClr val="accent6"/>
                </a:solidFill>
              </a:ln>
            </c:spPr>
            <c:trendlineType val="linear"/>
            <c:dispRSqr val="0"/>
            <c:dispEq val="0"/>
          </c:trendline>
          <c:cat>
            <c:numRef>
              <c:f>'Nye professorer fagområder'!$B$1:$G$1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'Nye professorer fagområder'!$B$7:$G$7</c:f>
              <c:numCache>
                <c:formatCode>General</c:formatCode>
                <c:ptCount val="6"/>
                <c:pt idx="0">
                  <c:v>54</c:v>
                </c:pt>
                <c:pt idx="1">
                  <c:v>32</c:v>
                </c:pt>
                <c:pt idx="2">
                  <c:v>46</c:v>
                </c:pt>
                <c:pt idx="3">
                  <c:v>50</c:v>
                </c:pt>
                <c:pt idx="4">
                  <c:v>38</c:v>
                </c:pt>
                <c:pt idx="5">
                  <c:v>47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'Nye professorer fagområder'!$A$3</c:f>
              <c:strCache>
                <c:ptCount val="1"/>
                <c:pt idx="0">
                  <c:v>Humaniora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ysDot"/>
            </a:ln>
          </c:spPr>
          <c:marker>
            <c:symbol val="none"/>
          </c:marker>
          <c:trendline>
            <c:spPr>
              <a:ln w="38100">
                <a:solidFill>
                  <a:srgbClr val="C00000"/>
                </a:solidFill>
              </a:ln>
            </c:spPr>
            <c:trendlineType val="linear"/>
            <c:dispRSqr val="0"/>
            <c:dispEq val="0"/>
          </c:trendline>
          <c:cat>
            <c:numRef>
              <c:f>'Nye professorer fagområder'!$B$1:$G$1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'Nye professorer fagområder'!$B$3:$G$3</c:f>
              <c:numCache>
                <c:formatCode>General</c:formatCode>
                <c:ptCount val="6"/>
                <c:pt idx="0">
                  <c:v>41</c:v>
                </c:pt>
                <c:pt idx="1">
                  <c:v>31</c:v>
                </c:pt>
                <c:pt idx="2">
                  <c:v>36</c:v>
                </c:pt>
                <c:pt idx="3">
                  <c:v>40</c:v>
                </c:pt>
                <c:pt idx="4">
                  <c:v>34</c:v>
                </c:pt>
                <c:pt idx="5">
                  <c:v>34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'Nye professorer fagområder'!$A$4</c:f>
              <c:strCache>
                <c:ptCount val="1"/>
                <c:pt idx="0">
                  <c:v>Samfunnsvitenskap</c:v>
                </c:pt>
              </c:strCache>
            </c:strRef>
          </c:tx>
          <c:spPr>
            <a:ln w="38100">
              <a:solidFill>
                <a:schemeClr val="accent3"/>
              </a:solidFill>
              <a:prstDash val="sysDot"/>
            </a:ln>
          </c:spPr>
          <c:marker>
            <c:symbol val="none"/>
          </c:marker>
          <c:trendline>
            <c:spPr>
              <a:ln w="38100">
                <a:solidFill>
                  <a:schemeClr val="accent3"/>
                </a:solidFill>
              </a:ln>
            </c:spPr>
            <c:trendlineType val="linear"/>
            <c:dispRSqr val="0"/>
            <c:dispEq val="0"/>
          </c:trendline>
          <c:cat>
            <c:numRef>
              <c:f>'Nye professorer fagområder'!$B$1:$G$1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'Nye professorer fagområder'!$B$4:$G$4</c:f>
              <c:numCache>
                <c:formatCode>General</c:formatCode>
                <c:ptCount val="6"/>
                <c:pt idx="0">
                  <c:v>24</c:v>
                </c:pt>
                <c:pt idx="1">
                  <c:v>34</c:v>
                </c:pt>
                <c:pt idx="2">
                  <c:v>36</c:v>
                </c:pt>
                <c:pt idx="3">
                  <c:v>35</c:v>
                </c:pt>
                <c:pt idx="4">
                  <c:v>43</c:v>
                </c:pt>
                <c:pt idx="5">
                  <c:v>33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'Nye professorer fagområder'!$A$5</c:f>
              <c:strCache>
                <c:ptCount val="1"/>
                <c:pt idx="0">
                  <c:v>Mat/nat</c:v>
                </c:pt>
              </c:strCache>
            </c:strRef>
          </c:tx>
          <c:spPr>
            <a:ln w="38100">
              <a:solidFill>
                <a:srgbClr val="7030A0"/>
              </a:solidFill>
              <a:prstDash val="sysDot"/>
            </a:ln>
          </c:spPr>
          <c:marker>
            <c:symbol val="none"/>
          </c:marker>
          <c:trendline>
            <c:spPr>
              <a:ln w="38100">
                <a:solidFill>
                  <a:srgbClr val="7030A0"/>
                </a:solidFill>
              </a:ln>
            </c:spPr>
            <c:trendlineType val="linear"/>
            <c:dispRSqr val="0"/>
            <c:dispEq val="0"/>
          </c:trendline>
          <c:cat>
            <c:numRef>
              <c:f>'Nye professorer fagområder'!$B$1:$G$1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'Nye professorer fagområder'!$B$5:$G$5</c:f>
              <c:numCache>
                <c:formatCode>General</c:formatCode>
                <c:ptCount val="6"/>
                <c:pt idx="0">
                  <c:v>28</c:v>
                </c:pt>
                <c:pt idx="1">
                  <c:v>19</c:v>
                </c:pt>
                <c:pt idx="2">
                  <c:v>24</c:v>
                </c:pt>
                <c:pt idx="3">
                  <c:v>23</c:v>
                </c:pt>
                <c:pt idx="4">
                  <c:v>19</c:v>
                </c:pt>
                <c:pt idx="5">
                  <c:v>21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'Nye professorer fagområder'!$A$6</c:f>
              <c:strCache>
                <c:ptCount val="1"/>
                <c:pt idx="0">
                  <c:v>Teknologi</c:v>
                </c:pt>
              </c:strCache>
            </c:strRef>
          </c:tx>
          <c:spPr>
            <a:ln w="38100">
              <a:solidFill>
                <a:schemeClr val="tx2"/>
              </a:solidFill>
              <a:prstDash val="sysDot"/>
            </a:ln>
          </c:spPr>
          <c:marker>
            <c:symbol val="none"/>
          </c:marker>
          <c:trendline>
            <c:spPr>
              <a:ln w="38100">
                <a:solidFill>
                  <a:schemeClr val="tx2"/>
                </a:solidFill>
              </a:ln>
            </c:spPr>
            <c:trendlineType val="linear"/>
            <c:dispRSqr val="0"/>
            <c:dispEq val="0"/>
          </c:trendline>
          <c:cat>
            <c:numRef>
              <c:f>'Nye professorer fagområder'!$B$1:$G$1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'Nye professorer fagområder'!$B$6:$G$6</c:f>
              <c:numCache>
                <c:formatCode>General</c:formatCode>
                <c:ptCount val="6"/>
                <c:pt idx="0">
                  <c:v>9</c:v>
                </c:pt>
                <c:pt idx="1">
                  <c:v>21</c:v>
                </c:pt>
                <c:pt idx="2">
                  <c:v>16</c:v>
                </c:pt>
                <c:pt idx="3">
                  <c:v>19</c:v>
                </c:pt>
                <c:pt idx="4">
                  <c:v>18</c:v>
                </c:pt>
                <c:pt idx="5">
                  <c:v>13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'Nye professorer fagområder'!$A$9</c:f>
              <c:strCache>
                <c:ptCount val="1"/>
                <c:pt idx="0">
                  <c:v>Totalt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ot"/>
            </a:ln>
          </c:spPr>
          <c:marker>
            <c:symbol val="none"/>
          </c:marker>
          <c:trendline>
            <c:spPr>
              <a:ln w="38100"/>
            </c:spPr>
            <c:trendlineType val="linear"/>
            <c:dispRSqr val="0"/>
            <c:dispEq val="0"/>
          </c:trendline>
          <c:cat>
            <c:numRef>
              <c:f>'Nye professorer fagområder'!$B$1:$G$1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'Nye professorer fagområder'!$B$9:$G$9</c:f>
              <c:numCache>
                <c:formatCode>General</c:formatCode>
                <c:ptCount val="6"/>
                <c:pt idx="0">
                  <c:v>31</c:v>
                </c:pt>
                <c:pt idx="1">
                  <c:v>30</c:v>
                </c:pt>
                <c:pt idx="2">
                  <c:v>33</c:v>
                </c:pt>
                <c:pt idx="3">
                  <c:v>35</c:v>
                </c:pt>
                <c:pt idx="4">
                  <c:v>36</c:v>
                </c:pt>
                <c:pt idx="5">
                  <c:v>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928248"/>
        <c:axId val="181928632"/>
      </c:lineChart>
      <c:catAx>
        <c:axId val="181928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1928632"/>
        <c:crosses val="autoZero"/>
        <c:auto val="1"/>
        <c:lblAlgn val="ctr"/>
        <c:lblOffset val="100"/>
        <c:noMultiLvlLbl val="0"/>
      </c:catAx>
      <c:valAx>
        <c:axId val="181928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1928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291557305336799"/>
          <c:y val="0.41117585514032301"/>
          <c:w val="0.34041776027996501"/>
          <c:h val="0.4621468996421170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/>
            </a:pPr>
            <a:r>
              <a:rPr lang="nb-NO" sz="1300"/>
              <a:t>K</a:t>
            </a:r>
            <a:r>
              <a:rPr lang="nb-NO" sz="1300" baseline="0"/>
              <a:t>vinner i % av nye prosjektledere 2009-13,</a:t>
            </a:r>
          </a:p>
          <a:p>
            <a:pPr>
              <a:defRPr sz="1300"/>
            </a:pPr>
            <a:r>
              <a:rPr lang="nb-NO" sz="1300" baseline="0"/>
              <a:t>alle prosjekter, fagområder</a:t>
            </a:r>
            <a:endParaRPr lang="nb-NO" sz="13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5252405949256"/>
          <c:y val="0.17248972741275201"/>
          <c:w val="0.57953674540682398"/>
          <c:h val="0.68483926669746797"/>
        </c:manualLayout>
      </c:layout>
      <c:lineChart>
        <c:grouping val="standard"/>
        <c:varyColors val="0"/>
        <c:ser>
          <c:idx val="6"/>
          <c:order val="0"/>
          <c:tx>
            <c:strRef>
              <c:f>'Tall til figurer'!$A$303</c:f>
              <c:strCache>
                <c:ptCount val="1"/>
                <c:pt idx="0">
                  <c:v>Landbruk/fiske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'Tall til figurer'!$R$110:$Z$110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'Tall til figurer'!$R$303:$Z$303</c:f>
              <c:numCache>
                <c:formatCode>0.0\ %</c:formatCode>
                <c:ptCount val="9"/>
                <c:pt idx="0">
                  <c:v>0.25663716814159299</c:v>
                </c:pt>
                <c:pt idx="1">
                  <c:v>0.30769230769230799</c:v>
                </c:pt>
                <c:pt idx="2">
                  <c:v>0.26086956521739102</c:v>
                </c:pt>
                <c:pt idx="3">
                  <c:v>0.37837837837837801</c:v>
                </c:pt>
                <c:pt idx="4">
                  <c:v>0.42574257425742601</c:v>
                </c:pt>
              </c:numCache>
            </c:numRef>
          </c:val>
          <c:smooth val="0"/>
        </c:ser>
        <c:ser>
          <c:idx val="7"/>
          <c:order val="1"/>
          <c:tx>
            <c:strRef>
              <c:f>'Tall til figurer'!$B$304</c:f>
              <c:strCache>
                <c:ptCount val="1"/>
                <c:pt idx="0">
                  <c:v>4-års trend</c:v>
                </c:pt>
              </c:strCache>
            </c:strRef>
          </c:tx>
          <c:spPr>
            <a:ln w="25400">
              <a:solidFill>
                <a:srgbClr val="7030A0"/>
              </a:solidFill>
              <a:prstDash val="sysDot"/>
            </a:ln>
          </c:spPr>
          <c:marker>
            <c:symbol val="none"/>
          </c:marker>
          <c:cat>
            <c:numRef>
              <c:f>'Tall til figurer'!$R$110:$Z$110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'Tall til figurer'!$R$304:$Z$304</c:f>
              <c:numCache>
                <c:formatCode>0.0\ %</c:formatCode>
                <c:ptCount val="9"/>
                <c:pt idx="0">
                  <c:v>0.24408462215387799</c:v>
                </c:pt>
                <c:pt idx="1">
                  <c:v>0.28497431044564803</c:v>
                </c:pt>
                <c:pt idx="2">
                  <c:v>0.325863998737418</c:v>
                </c:pt>
                <c:pt idx="3">
                  <c:v>0.36675368702918798</c:v>
                </c:pt>
                <c:pt idx="4">
                  <c:v>0.407643375320973</c:v>
                </c:pt>
                <c:pt idx="5">
                  <c:v>0.44853306361274298</c:v>
                </c:pt>
                <c:pt idx="6">
                  <c:v>0.48942275190451301</c:v>
                </c:pt>
                <c:pt idx="7">
                  <c:v>0.53031244019628299</c:v>
                </c:pt>
                <c:pt idx="8">
                  <c:v>0.57120212848806795</c:v>
                </c:pt>
              </c:numCache>
            </c:numRef>
          </c:val>
          <c:smooth val="0"/>
        </c:ser>
        <c:ser>
          <c:idx val="8"/>
          <c:order val="2"/>
          <c:tx>
            <c:strRef>
              <c:f>'Tall til figurer'!$A$291</c:f>
              <c:strCache>
                <c:ptCount val="1"/>
                <c:pt idx="0">
                  <c:v>MatNat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'Tall til figurer'!$R$110:$Z$110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'Tall til figurer'!$R$291:$Z$291</c:f>
              <c:numCache>
                <c:formatCode>0.0\ %</c:formatCode>
                <c:ptCount val="9"/>
                <c:pt idx="0">
                  <c:v>0.26222222222222202</c:v>
                </c:pt>
                <c:pt idx="1">
                  <c:v>0.291497975708502</c:v>
                </c:pt>
                <c:pt idx="2">
                  <c:v>0.26510067114093999</c:v>
                </c:pt>
                <c:pt idx="3">
                  <c:v>0.32333333333333297</c:v>
                </c:pt>
                <c:pt idx="4">
                  <c:v>0.38842975206611602</c:v>
                </c:pt>
              </c:numCache>
            </c:numRef>
          </c:val>
          <c:smooth val="0"/>
        </c:ser>
        <c:ser>
          <c:idx val="9"/>
          <c:order val="3"/>
          <c:tx>
            <c:strRef>
              <c:f>'Tall til figurer'!$B$292</c:f>
              <c:strCache>
                <c:ptCount val="1"/>
                <c:pt idx="0">
                  <c:v>4-års trend</c:v>
                </c:pt>
              </c:strCache>
            </c:strRef>
          </c:tx>
          <c:spPr>
            <a:ln w="25400">
              <a:solidFill>
                <a:srgbClr val="00B050"/>
              </a:solidFill>
              <a:prstDash val="sysDot"/>
            </a:ln>
          </c:spPr>
          <c:marker>
            <c:symbol val="none"/>
          </c:marker>
          <c:cat>
            <c:numRef>
              <c:f>'Tall til figurer'!$R$110:$Z$110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'Tall til figurer'!$R$292:$Z$292</c:f>
              <c:numCache>
                <c:formatCode>0.0\ %</c:formatCode>
                <c:ptCount val="9"/>
                <c:pt idx="0">
                  <c:v>0.24926670743169399</c:v>
                </c:pt>
                <c:pt idx="1">
                  <c:v>0.27769174916295503</c:v>
                </c:pt>
                <c:pt idx="2">
                  <c:v>0.306116790894222</c:v>
                </c:pt>
                <c:pt idx="3">
                  <c:v>0.33454183262548298</c:v>
                </c:pt>
                <c:pt idx="4">
                  <c:v>0.36296687435674402</c:v>
                </c:pt>
                <c:pt idx="5">
                  <c:v>0.391391916088004</c:v>
                </c:pt>
                <c:pt idx="6">
                  <c:v>0.41981695781926498</c:v>
                </c:pt>
                <c:pt idx="7">
                  <c:v>0.44824199955052502</c:v>
                </c:pt>
                <c:pt idx="8">
                  <c:v>0.47666704128179299</c:v>
                </c:pt>
              </c:numCache>
            </c:numRef>
          </c:val>
          <c:smooth val="0"/>
        </c:ser>
        <c:ser>
          <c:idx val="0"/>
          <c:order val="4"/>
          <c:tx>
            <c:strRef>
              <c:f>'Tall til figurer'!$A$299</c:f>
              <c:strCache>
                <c:ptCount val="1"/>
                <c:pt idx="0">
                  <c:v>Medisin/helse</c:v>
                </c:pt>
              </c:strCache>
            </c:strRef>
          </c:tx>
          <c:spPr>
            <a:ln w="28575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'Tall til figurer'!$R$110:$Z$110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'Tall til figurer'!$R$299:$Z$299</c:f>
              <c:numCache>
                <c:formatCode>0.0\ %</c:formatCode>
                <c:ptCount val="9"/>
                <c:pt idx="0">
                  <c:v>0.36170212765957399</c:v>
                </c:pt>
                <c:pt idx="1">
                  <c:v>0.39285714285714302</c:v>
                </c:pt>
                <c:pt idx="2">
                  <c:v>0.38709677419354799</c:v>
                </c:pt>
                <c:pt idx="3">
                  <c:v>0.40157480314960597</c:v>
                </c:pt>
                <c:pt idx="4">
                  <c:v>0.40625</c:v>
                </c:pt>
              </c:numCache>
            </c:numRef>
          </c:val>
          <c:smooth val="0"/>
        </c:ser>
        <c:ser>
          <c:idx val="1"/>
          <c:order val="5"/>
          <c:tx>
            <c:strRef>
              <c:f>'Tall til figurer'!$B$300</c:f>
              <c:strCache>
                <c:ptCount val="1"/>
                <c:pt idx="0">
                  <c:v>4-års trend</c:v>
                </c:pt>
              </c:strCache>
            </c:strRef>
          </c:tx>
          <c:spPr>
            <a:ln w="25400">
              <a:solidFill>
                <a:schemeClr val="accent2"/>
              </a:solidFill>
              <a:prstDash val="sysDot"/>
            </a:ln>
          </c:spPr>
          <c:marker>
            <c:symbol val="none"/>
          </c:marker>
          <c:cat>
            <c:numRef>
              <c:f>'Tall til figurer'!$R$110:$Z$110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'Tall til figurer'!$R$300:$Z$300</c:f>
              <c:numCache>
                <c:formatCode>0.0\ %</c:formatCode>
                <c:ptCount val="9"/>
                <c:pt idx="0">
                  <c:v>0.37033348857731202</c:v>
                </c:pt>
                <c:pt idx="1">
                  <c:v>0.380114829074643</c:v>
                </c:pt>
                <c:pt idx="2">
                  <c:v>0.38989616957197298</c:v>
                </c:pt>
                <c:pt idx="3">
                  <c:v>0.39967751006930602</c:v>
                </c:pt>
                <c:pt idx="4">
                  <c:v>0.409458850566637</c:v>
                </c:pt>
                <c:pt idx="5">
                  <c:v>0.41924019106396998</c:v>
                </c:pt>
                <c:pt idx="6">
                  <c:v>0.42902153156130002</c:v>
                </c:pt>
                <c:pt idx="7">
                  <c:v>0.438802872058631</c:v>
                </c:pt>
                <c:pt idx="8">
                  <c:v>0.44858421255596398</c:v>
                </c:pt>
              </c:numCache>
            </c:numRef>
          </c:val>
          <c:smooth val="0"/>
        </c:ser>
        <c:ser>
          <c:idx val="12"/>
          <c:order val="6"/>
          <c:tx>
            <c:strRef>
              <c:f>'Tall til figurer'!$A$283</c:f>
              <c:strCache>
                <c:ptCount val="1"/>
                <c:pt idx="0">
                  <c:v>Humaniora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'Tall til figurer'!$R$110:$Z$110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'Tall til figurer'!$R$283:$Z$283</c:f>
              <c:numCache>
                <c:formatCode>0.0\ %</c:formatCode>
                <c:ptCount val="9"/>
                <c:pt idx="0">
                  <c:v>0.39823008849557501</c:v>
                </c:pt>
                <c:pt idx="1">
                  <c:v>0.463917525773196</c:v>
                </c:pt>
                <c:pt idx="2">
                  <c:v>0.46666666666666701</c:v>
                </c:pt>
                <c:pt idx="3">
                  <c:v>0.4140625</c:v>
                </c:pt>
                <c:pt idx="4">
                  <c:v>0.41304347826087001</c:v>
                </c:pt>
              </c:numCache>
            </c:numRef>
          </c:val>
          <c:smooth val="0"/>
        </c:ser>
        <c:ser>
          <c:idx val="13"/>
          <c:order val="7"/>
          <c:tx>
            <c:strRef>
              <c:f>'Tall til figurer'!$B$284</c:f>
              <c:strCache>
                <c:ptCount val="1"/>
                <c:pt idx="0">
                  <c:v>4-års trend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'Tall til figurer'!$R$110:$Z$110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'Tall til figurer'!$R$284:$Z$284</c:f>
              <c:numCache>
                <c:formatCode>0.0\ %</c:formatCode>
                <c:ptCount val="9"/>
                <c:pt idx="0">
                  <c:v>0.43522970108778303</c:v>
                </c:pt>
                <c:pt idx="1">
                  <c:v>0.43320687646352202</c:v>
                </c:pt>
                <c:pt idx="2">
                  <c:v>0.43118405183926201</c:v>
                </c:pt>
                <c:pt idx="3">
                  <c:v>0.429161227215001</c:v>
                </c:pt>
                <c:pt idx="4">
                  <c:v>0.42713840259074098</c:v>
                </c:pt>
                <c:pt idx="5">
                  <c:v>0.42511557796647997</c:v>
                </c:pt>
                <c:pt idx="6">
                  <c:v>0.42309275334221902</c:v>
                </c:pt>
                <c:pt idx="7">
                  <c:v>0.42106992871795901</c:v>
                </c:pt>
                <c:pt idx="8">
                  <c:v>0.419047104093698</c:v>
                </c:pt>
              </c:numCache>
            </c:numRef>
          </c:val>
          <c:smooth val="0"/>
        </c:ser>
        <c:ser>
          <c:idx val="2"/>
          <c:order val="8"/>
          <c:tx>
            <c:strRef>
              <c:f>'Tall til figurer'!$A$279</c:f>
              <c:strCache>
                <c:ptCount val="1"/>
                <c:pt idx="0">
                  <c:v>I alt 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dPt>
            <c:idx val="1"/>
            <c:bubble3D val="0"/>
          </c:dPt>
          <c:cat>
            <c:numRef>
              <c:f>'Tall til figurer'!$R$110:$Z$110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'Tall til figurer'!$R$279:$Z$279</c:f>
              <c:numCache>
                <c:formatCode>0.0\ %</c:formatCode>
                <c:ptCount val="9"/>
                <c:pt idx="0">
                  <c:v>0.28609625668449201</c:v>
                </c:pt>
                <c:pt idx="1">
                  <c:v>0.29407616361071898</c:v>
                </c:pt>
                <c:pt idx="2">
                  <c:v>0.29197080291970801</c:v>
                </c:pt>
                <c:pt idx="3">
                  <c:v>0.29743223965763199</c:v>
                </c:pt>
                <c:pt idx="4">
                  <c:v>0.34231378763866899</c:v>
                </c:pt>
              </c:numCache>
            </c:numRef>
          </c:val>
          <c:smooth val="0"/>
        </c:ser>
        <c:ser>
          <c:idx val="3"/>
          <c:order val="9"/>
          <c:tx>
            <c:strRef>
              <c:f>'Tall til figurer'!$B$280</c:f>
              <c:strCache>
                <c:ptCount val="1"/>
                <c:pt idx="0">
                  <c:v>4-års trend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'Tall til figurer'!$R$110:$Z$110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'Tall til figurer'!$R$280:$Z$280</c:f>
              <c:numCache>
                <c:formatCode>0.0\ %</c:formatCode>
                <c:ptCount val="9"/>
                <c:pt idx="0">
                  <c:v>0.27921962251118898</c:v>
                </c:pt>
                <c:pt idx="1">
                  <c:v>0.29079873630671599</c:v>
                </c:pt>
                <c:pt idx="2">
                  <c:v>0.302377850102243</c:v>
                </c:pt>
                <c:pt idx="3">
                  <c:v>0.31395696389777</c:v>
                </c:pt>
                <c:pt idx="4">
                  <c:v>0.32553607769329701</c:v>
                </c:pt>
                <c:pt idx="5">
                  <c:v>0.33711519148882402</c:v>
                </c:pt>
                <c:pt idx="6">
                  <c:v>0.34869430528435102</c:v>
                </c:pt>
                <c:pt idx="7">
                  <c:v>0.36027341907987398</c:v>
                </c:pt>
                <c:pt idx="8">
                  <c:v>0.37185253287540099</c:v>
                </c:pt>
              </c:numCache>
            </c:numRef>
          </c:val>
          <c:smooth val="0"/>
        </c:ser>
        <c:ser>
          <c:idx val="16"/>
          <c:order val="10"/>
          <c:tx>
            <c:strRef>
              <c:f>'Tall til figurer'!$A$287</c:f>
              <c:strCache>
                <c:ptCount val="1"/>
                <c:pt idx="0">
                  <c:v>Samfunn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'Tall til figurer'!$R$110:$Z$110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'Tall til figurer'!$R$287:$Z$287</c:f>
              <c:numCache>
                <c:formatCode>0.0\ %</c:formatCode>
                <c:ptCount val="9"/>
                <c:pt idx="0">
                  <c:v>0.45488721804511301</c:v>
                </c:pt>
                <c:pt idx="1">
                  <c:v>0.38870431893687701</c:v>
                </c:pt>
                <c:pt idx="2">
                  <c:v>0.40425531914893598</c:v>
                </c:pt>
                <c:pt idx="3">
                  <c:v>0.40160642570281102</c:v>
                </c:pt>
                <c:pt idx="4">
                  <c:v>0.39245283018867899</c:v>
                </c:pt>
              </c:numCache>
            </c:numRef>
          </c:val>
          <c:smooth val="0"/>
        </c:ser>
        <c:ser>
          <c:idx val="17"/>
          <c:order val="11"/>
          <c:tx>
            <c:strRef>
              <c:f>'Tall til figurer'!$B$288</c:f>
              <c:strCache>
                <c:ptCount val="1"/>
                <c:pt idx="0">
                  <c:v>4-års trend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ysDot"/>
            </a:ln>
          </c:spPr>
          <c:marker>
            <c:symbol val="none"/>
          </c:marker>
          <c:cat>
            <c:numRef>
              <c:f>'Tall til figurer'!$R$110:$Z$110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'Tall til figurer'!$R$288:$Z$288</c:f>
              <c:numCache>
                <c:formatCode>0.0\ %</c:formatCode>
                <c:ptCount val="9"/>
                <c:pt idx="0">
                  <c:v>0.43077455619387101</c:v>
                </c:pt>
                <c:pt idx="1">
                  <c:v>0.419577889299177</c:v>
                </c:pt>
                <c:pt idx="2">
                  <c:v>0.40838122240448299</c:v>
                </c:pt>
                <c:pt idx="3">
                  <c:v>0.39718455550979198</c:v>
                </c:pt>
                <c:pt idx="4">
                  <c:v>0.38598788861509797</c:v>
                </c:pt>
                <c:pt idx="5">
                  <c:v>0.37479122172040402</c:v>
                </c:pt>
                <c:pt idx="6">
                  <c:v>0.36359455482571001</c:v>
                </c:pt>
                <c:pt idx="7">
                  <c:v>0.35239788793101601</c:v>
                </c:pt>
                <c:pt idx="8">
                  <c:v>0.341201221036325</c:v>
                </c:pt>
              </c:numCache>
            </c:numRef>
          </c:val>
          <c:smooth val="0"/>
        </c:ser>
        <c:ser>
          <c:idx val="4"/>
          <c:order val="12"/>
          <c:tx>
            <c:strRef>
              <c:f>'Tall til figurer'!$A$295</c:f>
              <c:strCache>
                <c:ptCount val="1"/>
                <c:pt idx="0">
                  <c:v>Teknologi</c:v>
                </c:pt>
              </c:strCache>
            </c:strRef>
          </c:tx>
          <c:spPr>
            <a:ln w="28575">
              <a:solidFill>
                <a:schemeClr val="accent5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'Tall til figurer'!$R$110:$Z$110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'Tall til figurer'!$R$295:$Z$295</c:f>
              <c:numCache>
                <c:formatCode>0.0\ %</c:formatCode>
                <c:ptCount val="9"/>
                <c:pt idx="0">
                  <c:v>0.19292604501607699</c:v>
                </c:pt>
                <c:pt idx="1">
                  <c:v>0.172764227642276</c:v>
                </c:pt>
                <c:pt idx="2">
                  <c:v>0.178260869565217</c:v>
                </c:pt>
                <c:pt idx="3">
                  <c:v>0.16116504854368899</c:v>
                </c:pt>
                <c:pt idx="4">
                  <c:v>0.23130841121495299</c:v>
                </c:pt>
              </c:numCache>
            </c:numRef>
          </c:val>
          <c:smooth val="0"/>
        </c:ser>
        <c:ser>
          <c:idx val="5"/>
          <c:order val="13"/>
          <c:tx>
            <c:strRef>
              <c:f>'Tall til figurer'!$B$296</c:f>
              <c:strCache>
                <c:ptCount val="1"/>
                <c:pt idx="0">
                  <c:v>4-års trend</c:v>
                </c:pt>
              </c:strCache>
            </c:strRef>
          </c:tx>
          <c:spPr>
            <a:ln w="25400">
              <a:solidFill>
                <a:srgbClr val="7030A0"/>
              </a:solidFill>
              <a:prstDash val="sysDot"/>
            </a:ln>
          </c:spPr>
          <c:marker>
            <c:symbol val="none"/>
          </c:marker>
          <c:cat>
            <c:numRef>
              <c:f>'Tall til figurer'!$R$110:$Z$110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'Tall til figurer'!$R$296:$Z$296</c:f>
              <c:numCache>
                <c:formatCode>0.0\ %</c:formatCode>
                <c:ptCount val="9"/>
                <c:pt idx="0">
                  <c:v>0.17425180973661</c:v>
                </c:pt>
                <c:pt idx="1">
                  <c:v>0.18076836506652699</c:v>
                </c:pt>
                <c:pt idx="2">
                  <c:v>0.18728492039644401</c:v>
                </c:pt>
                <c:pt idx="3">
                  <c:v>0.19380147572636</c:v>
                </c:pt>
                <c:pt idx="4">
                  <c:v>0.20031803105627499</c:v>
                </c:pt>
                <c:pt idx="5">
                  <c:v>0.20683458638619201</c:v>
                </c:pt>
                <c:pt idx="6">
                  <c:v>0.213351141716108</c:v>
                </c:pt>
                <c:pt idx="7">
                  <c:v>0.21986769704602499</c:v>
                </c:pt>
                <c:pt idx="8">
                  <c:v>0.22638425237594201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0702440"/>
        <c:axId val="180703616"/>
      </c:lineChart>
      <c:catAx>
        <c:axId val="180702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0703616"/>
        <c:crosses val="autoZero"/>
        <c:auto val="1"/>
        <c:lblAlgn val="ctr"/>
        <c:lblOffset val="100"/>
        <c:noMultiLvlLbl val="0"/>
      </c:catAx>
      <c:valAx>
        <c:axId val="18070361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80702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160674146134996"/>
          <c:y val="0.143074646338991"/>
          <c:w val="0.25293584381763201"/>
          <c:h val="0.7986535065428600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1" i="0" baseline="0">
                <a:effectLst/>
              </a:rPr>
              <a:t>Prosjektstøtte:</a:t>
            </a:r>
          </a:p>
          <a:p>
            <a:pPr>
              <a:defRPr/>
            </a:pPr>
            <a:r>
              <a:rPr lang="en-US" sz="1400" b="1" i="0" baseline="0">
                <a:effectLst/>
              </a:rPr>
              <a:t>Kvinner i % av nye prosjektledere</a:t>
            </a:r>
            <a:endParaRPr lang="nb-NO" sz="1400">
              <a:effectLst/>
            </a:endParaRPr>
          </a:p>
          <a:p>
            <a:pPr>
              <a:defRPr/>
            </a:pPr>
            <a:r>
              <a:rPr lang="en-US" sz="1400" b="1" i="0" baseline="0">
                <a:effectLst/>
              </a:rPr>
              <a:t>2004-13 og deres andel av budsjett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'Tall til figurer'!$B$49</c:f>
              <c:strCache>
                <c:ptCount val="1"/>
                <c:pt idx="0">
                  <c:v>Prosjektledere</c:v>
                </c:pt>
              </c:strCache>
            </c:strRef>
          </c:tx>
          <c:marker>
            <c:symbol val="none"/>
          </c:marker>
          <c:dPt>
            <c:idx val="0"/>
            <c:bubble3D val="0"/>
            <c:spPr>
              <a:ln w="38100">
                <a:solidFill>
                  <a:schemeClr val="accent1"/>
                </a:solidFill>
              </a:ln>
            </c:spPr>
          </c:dPt>
          <c:cat>
            <c:numRef>
              <c:f>'Tall til figurer'!$M$48:$Z$48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'Tall til figurer'!$M$49:$Z$49</c:f>
              <c:numCache>
                <c:formatCode>0.0\ %</c:formatCode>
                <c:ptCount val="14"/>
                <c:pt idx="0">
                  <c:v>0.215453194650817</c:v>
                </c:pt>
                <c:pt idx="1">
                  <c:v>0.20928196147110301</c:v>
                </c:pt>
                <c:pt idx="2">
                  <c:v>0.20910384068278801</c:v>
                </c:pt>
                <c:pt idx="3">
                  <c:v>0.22741055184960601</c:v>
                </c:pt>
                <c:pt idx="4">
                  <c:v>0.26070623591284797</c:v>
                </c:pt>
                <c:pt idx="5">
                  <c:v>0.233618233618234</c:v>
                </c:pt>
                <c:pt idx="6">
                  <c:v>0.23971915747241701</c:v>
                </c:pt>
                <c:pt idx="7">
                  <c:v>0.25683060109289602</c:v>
                </c:pt>
                <c:pt idx="8">
                  <c:v>0.261296660117878</c:v>
                </c:pt>
                <c:pt idx="9">
                  <c:v>0.30965593784683698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'Tall til figurer'!$B$50</c:f>
              <c:strCache>
                <c:ptCount val="1"/>
                <c:pt idx="0">
                  <c:v>5-års trend</c:v>
                </c:pt>
              </c:strCache>
            </c:strRef>
          </c:tx>
          <c:spPr>
            <a:ln w="38100">
              <a:solidFill>
                <a:schemeClr val="accent1"/>
              </a:solidFill>
              <a:prstDash val="sysDot"/>
            </a:ln>
          </c:spPr>
          <c:marker>
            <c:symbol val="none"/>
          </c:marker>
          <c:cat>
            <c:numRef>
              <c:f>'Tall til figurer'!$M$48:$Z$48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'Tall til figurer'!$M$50:$Z$50</c:f>
              <c:numCache>
                <c:formatCode>General</c:formatCode>
                <c:ptCount val="14"/>
                <c:pt idx="4" formatCode="0.0\ %">
                  <c:v>0.23566909723951601</c:v>
                </c:pt>
                <c:pt idx="5" formatCode="0.0\ %">
                  <c:v>0.245523246747783</c:v>
                </c:pt>
                <c:pt idx="6" formatCode="0.0\ %">
                  <c:v>0.25537739625605099</c:v>
                </c:pt>
                <c:pt idx="7" formatCode="0.0\ %">
                  <c:v>0.26523154576431901</c:v>
                </c:pt>
                <c:pt idx="8" formatCode="0.0\ %">
                  <c:v>0.27508569527258703</c:v>
                </c:pt>
                <c:pt idx="9" formatCode="0.0\ %">
                  <c:v>0.28493984478085499</c:v>
                </c:pt>
                <c:pt idx="10" formatCode="0.0\ %">
                  <c:v>0.29479399428912201</c:v>
                </c:pt>
                <c:pt idx="11" formatCode="0.0\ %">
                  <c:v>0.30464814379739003</c:v>
                </c:pt>
                <c:pt idx="12" formatCode="0.0\ %">
                  <c:v>0.31450229330565499</c:v>
                </c:pt>
                <c:pt idx="13" formatCode="0.0\ %">
                  <c:v>0.32435644281392201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'Tall til figurer'!$B$51</c:f>
              <c:strCache>
                <c:ptCount val="1"/>
                <c:pt idx="0">
                  <c:v>Budsjett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'Tall til figurer'!$M$48:$Z$48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'Tall til figurer'!$M$51:$Z$51</c:f>
              <c:numCache>
                <c:formatCode>0.0\ %</c:formatCode>
                <c:ptCount val="14"/>
                <c:pt idx="0">
                  <c:v>0.20036875143931299</c:v>
                </c:pt>
                <c:pt idx="1">
                  <c:v>0.214221957439482</c:v>
                </c:pt>
                <c:pt idx="2">
                  <c:v>0.188436682555258</c:v>
                </c:pt>
                <c:pt idx="3">
                  <c:v>0.21686487513240699</c:v>
                </c:pt>
                <c:pt idx="4">
                  <c:v>0.25711912040945001</c:v>
                </c:pt>
                <c:pt idx="5">
                  <c:v>0.23225751044837301</c:v>
                </c:pt>
                <c:pt idx="6">
                  <c:v>0.26464788034169401</c:v>
                </c:pt>
                <c:pt idx="7">
                  <c:v>0.28817432308616697</c:v>
                </c:pt>
                <c:pt idx="8">
                  <c:v>0.27319187041624898</c:v>
                </c:pt>
                <c:pt idx="9">
                  <c:v>0.32794980143693298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'Tall til figurer'!$B$52</c:f>
              <c:strCache>
                <c:ptCount val="1"/>
                <c:pt idx="0">
                  <c:v>5-års trend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'Tall til figurer'!$M$48:$Z$48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'Tall til figurer'!$M$52:$Z$52</c:f>
              <c:numCache>
                <c:formatCode>General</c:formatCode>
                <c:ptCount val="14"/>
                <c:pt idx="4" formatCode="0.0\ %">
                  <c:v>0.23814130380036899</c:v>
                </c:pt>
                <c:pt idx="5" formatCode="0.0\ %">
                  <c:v>0.25244081602281199</c:v>
                </c:pt>
                <c:pt idx="6" formatCode="0.0\ %">
                  <c:v>0.26674032824525501</c:v>
                </c:pt>
                <c:pt idx="7" formatCode="0.0\ %">
                  <c:v>0.28103984046769898</c:v>
                </c:pt>
                <c:pt idx="8" formatCode="0.0\ %">
                  <c:v>0.295339352690142</c:v>
                </c:pt>
                <c:pt idx="9" formatCode="0.0\ %">
                  <c:v>0.30963886491258602</c:v>
                </c:pt>
                <c:pt idx="10" formatCode="0.0\ %">
                  <c:v>0.32393837713502899</c:v>
                </c:pt>
                <c:pt idx="11" formatCode="0.0\ %">
                  <c:v>0.33823788935747301</c:v>
                </c:pt>
                <c:pt idx="12" formatCode="0.0\ %">
                  <c:v>0.35253740157991598</c:v>
                </c:pt>
                <c:pt idx="13" formatCode="0.0\ %">
                  <c:v>0.366836913802359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0705576"/>
        <c:axId val="180705968"/>
      </c:lineChart>
      <c:catAx>
        <c:axId val="180705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0705968"/>
        <c:crosses val="autoZero"/>
        <c:auto val="1"/>
        <c:lblAlgn val="ctr"/>
        <c:lblOffset val="100"/>
        <c:tickLblSkip val="2"/>
        <c:noMultiLvlLbl val="0"/>
      </c:catAx>
      <c:valAx>
        <c:axId val="180705968"/>
        <c:scaling>
          <c:orientation val="minMax"/>
          <c:max val="0.6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807055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1" i="0" baseline="0">
                <a:effectLst/>
              </a:rPr>
              <a:t>Institusjonsstøtte:</a:t>
            </a:r>
          </a:p>
          <a:p>
            <a:pPr>
              <a:defRPr/>
            </a:pPr>
            <a:r>
              <a:rPr lang="en-US" sz="1400" b="1" i="0" baseline="0">
                <a:effectLst/>
              </a:rPr>
              <a:t>Kvinner i % av nye prosjektledere</a:t>
            </a:r>
            <a:endParaRPr lang="nb-NO" sz="1400">
              <a:effectLst/>
            </a:endParaRPr>
          </a:p>
          <a:p>
            <a:pPr>
              <a:defRPr/>
            </a:pPr>
            <a:r>
              <a:rPr lang="en-US" sz="1400" b="1" i="0" baseline="0">
                <a:effectLst/>
              </a:rPr>
              <a:t>2004-13 og deres andel av budsjett</a:t>
            </a:r>
            <a:endParaRPr lang="nb-NO" sz="1400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'Tall til figurer'!$B$53</c:f>
              <c:strCache>
                <c:ptCount val="1"/>
                <c:pt idx="0">
                  <c:v>Prosjektledere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'Tall til figurer'!$M$48:$Z$48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'Tall til figurer'!$M$53:$Z$53</c:f>
              <c:numCache>
                <c:formatCode>0.0\ %</c:formatCode>
                <c:ptCount val="14"/>
                <c:pt idx="0">
                  <c:v>0.18699186991869901</c:v>
                </c:pt>
                <c:pt idx="1">
                  <c:v>0.169491525423729</c:v>
                </c:pt>
                <c:pt idx="2">
                  <c:v>0.29677419354838702</c:v>
                </c:pt>
                <c:pt idx="3">
                  <c:v>0.21249999999999999</c:v>
                </c:pt>
                <c:pt idx="4">
                  <c:v>0.22093023255814001</c:v>
                </c:pt>
                <c:pt idx="5">
                  <c:v>0.30107526881720398</c:v>
                </c:pt>
                <c:pt idx="6">
                  <c:v>0.38805970149253699</c:v>
                </c:pt>
                <c:pt idx="7">
                  <c:v>0.3515625</c:v>
                </c:pt>
                <c:pt idx="8">
                  <c:v>0.22916666666666699</c:v>
                </c:pt>
                <c:pt idx="9">
                  <c:v>0.41025641025641002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'Tall til figurer'!$B$54</c:f>
              <c:strCache>
                <c:ptCount val="1"/>
                <c:pt idx="0">
                  <c:v>5-års trend</c:v>
                </c:pt>
              </c:strCache>
            </c:strRef>
          </c:tx>
          <c:spPr>
            <a:ln w="38100">
              <a:solidFill>
                <a:schemeClr val="accent1"/>
              </a:solidFill>
              <a:prstDash val="sysDot"/>
            </a:ln>
          </c:spPr>
          <c:marker>
            <c:symbol val="none"/>
          </c:marker>
          <c:cat>
            <c:numRef>
              <c:f>'Tall til figurer'!$M$48:$Z$48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'Tall til figurer'!$M$54:$Z$54</c:f>
              <c:numCache>
                <c:formatCode>General</c:formatCode>
                <c:ptCount val="14"/>
                <c:pt idx="4" formatCode="0.0\ %">
                  <c:v>0.26724123373560399</c:v>
                </c:pt>
                <c:pt idx="5" formatCode="0.0\ %">
                  <c:v>0.28708145889409298</c:v>
                </c:pt>
                <c:pt idx="6" formatCode="0.0\ %">
                  <c:v>0.30692168405258302</c:v>
                </c:pt>
                <c:pt idx="7" formatCode="0.0\ %">
                  <c:v>0.32676190921107201</c:v>
                </c:pt>
                <c:pt idx="8" formatCode="0.0\ %">
                  <c:v>0.34660213436956899</c:v>
                </c:pt>
                <c:pt idx="9" formatCode="0.0\ %">
                  <c:v>0.36644235952805798</c:v>
                </c:pt>
                <c:pt idx="10" formatCode="0.0\ %">
                  <c:v>0.38628258468654803</c:v>
                </c:pt>
                <c:pt idx="11" formatCode="0.0\ %">
                  <c:v>0.40612280984504401</c:v>
                </c:pt>
                <c:pt idx="12" formatCode="0.0\ %">
                  <c:v>0.425963035003534</c:v>
                </c:pt>
                <c:pt idx="13" formatCode="0.0\ %">
                  <c:v>0.44580326016202299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'Tall til figurer'!$B$55</c:f>
              <c:strCache>
                <c:ptCount val="1"/>
                <c:pt idx="0">
                  <c:v>Budsjett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'Tall til figurer'!$M$48:$Z$48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'Tall til figurer'!$M$55:$Z$55</c:f>
              <c:numCache>
                <c:formatCode>0.0\ %</c:formatCode>
                <c:ptCount val="14"/>
                <c:pt idx="0">
                  <c:v>0.51167985400519</c:v>
                </c:pt>
                <c:pt idx="1">
                  <c:v>9.4664674306862998E-2</c:v>
                </c:pt>
                <c:pt idx="2">
                  <c:v>0.34649048433956797</c:v>
                </c:pt>
                <c:pt idx="3">
                  <c:v>8.8471758223479705E-2</c:v>
                </c:pt>
                <c:pt idx="4">
                  <c:v>0.17367877980313801</c:v>
                </c:pt>
                <c:pt idx="5">
                  <c:v>0.31178103751031599</c:v>
                </c:pt>
                <c:pt idx="6">
                  <c:v>0.26791517838103301</c:v>
                </c:pt>
                <c:pt idx="7">
                  <c:v>0.127353105363847</c:v>
                </c:pt>
                <c:pt idx="8">
                  <c:v>8.1563092623901795E-2</c:v>
                </c:pt>
                <c:pt idx="9">
                  <c:v>0.26258086810606002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'Tall til figurer'!$B$56</c:f>
              <c:strCache>
                <c:ptCount val="1"/>
                <c:pt idx="0">
                  <c:v>5-års trend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'Tall til figurer'!$M$48:$Z$48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'Tall til figurer'!$M$56:$Z$56</c:f>
              <c:numCache>
                <c:formatCode>General</c:formatCode>
                <c:ptCount val="14"/>
                <c:pt idx="4" formatCode="0.0\ %">
                  <c:v>0.23176716264293901</c:v>
                </c:pt>
                <c:pt idx="5" formatCode="0.0\ %">
                  <c:v>0.22071843503831401</c:v>
                </c:pt>
                <c:pt idx="6" formatCode="0.0\ %">
                  <c:v>0.20966970743369401</c:v>
                </c:pt>
                <c:pt idx="7" formatCode="0.0\ %">
                  <c:v>0.19862097982906901</c:v>
                </c:pt>
                <c:pt idx="8" formatCode="0.0\ %">
                  <c:v>0.18757225222444501</c:v>
                </c:pt>
                <c:pt idx="9" formatCode="0.0\ %">
                  <c:v>0.17652352461982099</c:v>
                </c:pt>
                <c:pt idx="10" formatCode="0.0\ %">
                  <c:v>0.16547479701519999</c:v>
                </c:pt>
                <c:pt idx="11" formatCode="0.0\ %">
                  <c:v>0.15442606941057599</c:v>
                </c:pt>
                <c:pt idx="12" formatCode="0.0\ %">
                  <c:v>0.14337734180595199</c:v>
                </c:pt>
                <c:pt idx="13" formatCode="0.0\ %">
                  <c:v>0.13232861420132699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536840"/>
        <c:axId val="182537232"/>
      </c:lineChart>
      <c:catAx>
        <c:axId val="182536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2537232"/>
        <c:crosses val="autoZero"/>
        <c:auto val="1"/>
        <c:lblAlgn val="ctr"/>
        <c:lblOffset val="100"/>
        <c:tickLblSkip val="2"/>
        <c:noMultiLvlLbl val="0"/>
      </c:catAx>
      <c:valAx>
        <c:axId val="18253723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825368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1" i="0" baseline="0">
                <a:effectLst/>
              </a:rPr>
              <a:t>Personlig stipend:</a:t>
            </a:r>
          </a:p>
          <a:p>
            <a:pPr>
              <a:defRPr/>
            </a:pPr>
            <a:r>
              <a:rPr lang="en-US" sz="1400" b="1" i="0" baseline="0">
                <a:effectLst/>
              </a:rPr>
              <a:t> Kvinner i % av nye prosjektledere</a:t>
            </a:r>
            <a:endParaRPr lang="nb-NO" sz="1400">
              <a:effectLst/>
            </a:endParaRPr>
          </a:p>
          <a:p>
            <a:pPr>
              <a:defRPr/>
            </a:pPr>
            <a:r>
              <a:rPr lang="en-US" sz="1400" b="1" i="0" baseline="0">
                <a:effectLst/>
              </a:rPr>
              <a:t>2004-13 og deres andel av budsjett</a:t>
            </a:r>
            <a:endParaRPr lang="nb-NO" sz="1400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'Tall til figurer'!$B$57</c:f>
              <c:strCache>
                <c:ptCount val="1"/>
                <c:pt idx="0">
                  <c:v>Prosjektledere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'Tall til figurer'!$M$48:$Z$48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'Tall til figurer'!$M$57:$Z$57</c:f>
              <c:numCache>
                <c:formatCode>0.0\ %</c:formatCode>
                <c:ptCount val="14"/>
                <c:pt idx="0">
                  <c:v>0.259475218658892</c:v>
                </c:pt>
                <c:pt idx="1">
                  <c:v>0.29477611940298498</c:v>
                </c:pt>
                <c:pt idx="2">
                  <c:v>0.33333333333333298</c:v>
                </c:pt>
                <c:pt idx="3">
                  <c:v>0.36466165413533802</c:v>
                </c:pt>
                <c:pt idx="4">
                  <c:v>0.39615384615384602</c:v>
                </c:pt>
                <c:pt idx="5">
                  <c:v>0.44</c:v>
                </c:pt>
                <c:pt idx="6">
                  <c:v>0.42937853107344598</c:v>
                </c:pt>
                <c:pt idx="7">
                  <c:v>0.36697247706421998</c:v>
                </c:pt>
                <c:pt idx="8">
                  <c:v>0.41666666666666702</c:v>
                </c:pt>
                <c:pt idx="9">
                  <c:v>0.42756183745582999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'Tall til figurer'!$B$58</c:f>
              <c:strCache>
                <c:ptCount val="1"/>
                <c:pt idx="0">
                  <c:v>5-års trend</c:v>
                </c:pt>
              </c:strCache>
            </c:strRef>
          </c:tx>
          <c:spPr>
            <a:ln w="38100">
              <a:solidFill>
                <a:schemeClr val="accent1"/>
              </a:solidFill>
              <a:prstDash val="sysDot"/>
            </a:ln>
          </c:spPr>
          <c:marker>
            <c:symbol val="none"/>
          </c:marker>
          <c:cat>
            <c:numRef>
              <c:f>'Tall til figurer'!$M$48:$Z$48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'Tall til figurer'!$M$58:$Z$58</c:f>
              <c:numCache>
                <c:formatCode>General</c:formatCode>
                <c:ptCount val="14"/>
                <c:pt idx="4" formatCode="0.0\ %">
                  <c:v>0.41102932860466601</c:v>
                </c:pt>
                <c:pt idx="5" formatCode="0.0\ %">
                  <c:v>0.41173315439039998</c:v>
                </c:pt>
                <c:pt idx="6" formatCode="0.0\ %">
                  <c:v>0.412436980176134</c:v>
                </c:pt>
                <c:pt idx="7" formatCode="0.0\ %">
                  <c:v>0.41314080596186897</c:v>
                </c:pt>
                <c:pt idx="8" formatCode="0.0\ %">
                  <c:v>0.413844631747603</c:v>
                </c:pt>
                <c:pt idx="9" formatCode="0.0\ %">
                  <c:v>0.41454845753333702</c:v>
                </c:pt>
                <c:pt idx="10" formatCode="0.0\ %">
                  <c:v>0.41525228331907099</c:v>
                </c:pt>
                <c:pt idx="11" formatCode="0.0\ %">
                  <c:v>0.41595610910480502</c:v>
                </c:pt>
                <c:pt idx="12" formatCode="0.0\ %">
                  <c:v>0.41665993489053899</c:v>
                </c:pt>
                <c:pt idx="13" formatCode="0.0\ %">
                  <c:v>0.41736376067627301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'Tall til figurer'!$B$59</c:f>
              <c:strCache>
                <c:ptCount val="1"/>
                <c:pt idx="0">
                  <c:v>Budsjett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'Tall til figurer'!$M$48:$Z$48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'Tall til figurer'!$M$59:$Z$59</c:f>
              <c:numCache>
                <c:formatCode>0.0\ %</c:formatCode>
                <c:ptCount val="14"/>
                <c:pt idx="0">
                  <c:v>0.27080486453485297</c:v>
                </c:pt>
                <c:pt idx="1">
                  <c:v>0.273234376745701</c:v>
                </c:pt>
                <c:pt idx="2">
                  <c:v>0.35997286913540899</c:v>
                </c:pt>
                <c:pt idx="3">
                  <c:v>0.475712537826943</c:v>
                </c:pt>
                <c:pt idx="4">
                  <c:v>0.43880442055482399</c:v>
                </c:pt>
                <c:pt idx="5">
                  <c:v>0.56567706294986098</c:v>
                </c:pt>
                <c:pt idx="6">
                  <c:v>0.52529611516166697</c:v>
                </c:pt>
                <c:pt idx="7">
                  <c:v>0.432553847727148</c:v>
                </c:pt>
                <c:pt idx="8">
                  <c:v>0.52589693334196497</c:v>
                </c:pt>
                <c:pt idx="9">
                  <c:v>0.538917612359884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'Tall til figurer'!$B$60</c:f>
              <c:strCache>
                <c:ptCount val="1"/>
                <c:pt idx="0">
                  <c:v>5-års trend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'Tall til figurer'!$M$48:$Z$48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'Tall til figurer'!$M$60:$Z$60</c:f>
              <c:numCache>
                <c:formatCode>General</c:formatCode>
                <c:ptCount val="14"/>
                <c:pt idx="4" formatCode="0.0\ %">
                  <c:v>0.48391838181824198</c:v>
                </c:pt>
                <c:pt idx="5" formatCode="0.0\ %">
                  <c:v>0.49216076189730301</c:v>
                </c:pt>
                <c:pt idx="6" formatCode="0.0\ %">
                  <c:v>0.50040314197636304</c:v>
                </c:pt>
                <c:pt idx="7" formatCode="0.0\ %">
                  <c:v>0.50864552205542102</c:v>
                </c:pt>
                <c:pt idx="8" formatCode="0.0\ %">
                  <c:v>0.51688790213448199</c:v>
                </c:pt>
                <c:pt idx="9" formatCode="0.0\ %">
                  <c:v>0.52513028221354197</c:v>
                </c:pt>
                <c:pt idx="10" formatCode="0.0\ %">
                  <c:v>0.53337266229259905</c:v>
                </c:pt>
                <c:pt idx="11" formatCode="0.0\ %">
                  <c:v>0.54161504237166003</c:v>
                </c:pt>
                <c:pt idx="12" formatCode="0.0\ %">
                  <c:v>0.549857422450721</c:v>
                </c:pt>
                <c:pt idx="13" formatCode="0.0\ %">
                  <c:v>0.55809980252978197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538016"/>
        <c:axId val="182538408"/>
      </c:lineChart>
      <c:catAx>
        <c:axId val="18253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2538408"/>
        <c:crosses val="autoZero"/>
        <c:auto val="1"/>
        <c:lblAlgn val="ctr"/>
        <c:lblOffset val="100"/>
        <c:tickLblSkip val="2"/>
        <c:noMultiLvlLbl val="0"/>
      </c:catAx>
      <c:valAx>
        <c:axId val="182538408"/>
        <c:scaling>
          <c:orientation val="minMax"/>
          <c:max val="0.6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825380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6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Lucida Grande" charset="0"/>
              </a:rPr>
              <a:t>Second level</a:t>
            </a:r>
          </a:p>
          <a:p>
            <a:pPr lvl="2"/>
            <a:r>
              <a:rPr lang="en-US" noProof="0" smtClean="0">
                <a:sym typeface="Lucida Grande" charset="0"/>
              </a:rPr>
              <a:t>Third level</a:t>
            </a:r>
          </a:p>
          <a:p>
            <a:pPr lvl="3"/>
            <a:r>
              <a:rPr lang="en-US" noProof="0" smtClean="0">
                <a:sym typeface="Lucida Grande" charset="0"/>
              </a:rPr>
              <a:t>Fourth level</a:t>
            </a:r>
          </a:p>
          <a:p>
            <a:pPr lvl="4"/>
            <a:r>
              <a:rPr lang="en-US" noProof="0" smtClean="0">
                <a:sym typeface="Lucida Grand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6815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24990" rtl="0" eaLnBrk="0" fontAlgn="base" hangingPunct="0">
      <a:spcBef>
        <a:spcPct val="0"/>
      </a:spcBef>
      <a:spcAft>
        <a:spcPct val="0"/>
      </a:spcAft>
      <a:defRPr sz="2100" kern="1200">
        <a:solidFill>
          <a:srgbClr val="000000"/>
        </a:solidFill>
        <a:latin typeface="Lucida Grande" charset="0"/>
        <a:ea typeface="ＭＳ Ｐゴシック" charset="0"/>
        <a:cs typeface="Lucida Grande" charset="0"/>
        <a:sym typeface="Lucida Grande" charset="0"/>
      </a:defRPr>
    </a:lvl1pPr>
    <a:lvl2pPr marL="228461" algn="l" defTabSz="824990" rtl="0" eaLnBrk="0" fontAlgn="base" hangingPunct="0">
      <a:spcBef>
        <a:spcPct val="0"/>
      </a:spcBef>
      <a:spcAft>
        <a:spcPct val="0"/>
      </a:spcAft>
      <a:defRPr sz="21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2pPr>
    <a:lvl3pPr marL="456917" algn="l" defTabSz="824990" rtl="0" eaLnBrk="0" fontAlgn="base" hangingPunct="0">
      <a:spcBef>
        <a:spcPct val="0"/>
      </a:spcBef>
      <a:spcAft>
        <a:spcPct val="0"/>
      </a:spcAft>
      <a:defRPr sz="21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3pPr>
    <a:lvl4pPr marL="685377" algn="l" defTabSz="824990" rtl="0" eaLnBrk="0" fontAlgn="base" hangingPunct="0">
      <a:spcBef>
        <a:spcPct val="0"/>
      </a:spcBef>
      <a:spcAft>
        <a:spcPct val="0"/>
      </a:spcAft>
      <a:defRPr sz="21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4pPr>
    <a:lvl5pPr marL="913837" algn="l" defTabSz="824990" rtl="0" eaLnBrk="0" fontAlgn="base" hangingPunct="0">
      <a:spcBef>
        <a:spcPct val="0"/>
      </a:spcBef>
      <a:spcAft>
        <a:spcPct val="0"/>
      </a:spcAft>
      <a:defRPr sz="21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5pPr>
    <a:lvl6pPr marL="2284596" algn="l" defTabSz="4569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1515" algn="l" defTabSz="4569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8437" algn="l" defTabSz="4569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5356" algn="l" defTabSz="4569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5000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8820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1336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8606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1599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0185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9153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7582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9878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1260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647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9611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581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  <a:prstGeom prst="rect">
            <a:avLst/>
          </a:prstGeom>
        </p:spPr>
        <p:txBody>
          <a:bodyPr vert="horz" lIns="91383" tIns="45690" rIns="91383" bIns="45690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92"/>
            <a:ext cx="9102726" cy="2492375"/>
          </a:xfrm>
          <a:prstGeom prst="rect">
            <a:avLst/>
          </a:prstGeom>
        </p:spPr>
        <p:txBody>
          <a:bodyPr vert="horz" lIns="91383" tIns="45690" rIns="91383" bIns="45690"/>
          <a:lstStyle>
            <a:lvl1pPr marL="0" indent="0" algn="ctr">
              <a:buNone/>
              <a:defRPr/>
            </a:lvl1pPr>
            <a:lvl2pPr marL="456917" indent="0" algn="ctr">
              <a:buNone/>
              <a:defRPr/>
            </a:lvl2pPr>
            <a:lvl3pPr marL="913837" indent="0" algn="ctr">
              <a:buNone/>
              <a:defRPr/>
            </a:lvl3pPr>
            <a:lvl4pPr marL="1370753" indent="0" algn="ctr">
              <a:buNone/>
              <a:defRPr/>
            </a:lvl4pPr>
            <a:lvl5pPr marL="1827676" indent="0" algn="ctr">
              <a:buNone/>
              <a:defRPr/>
            </a:lvl5pPr>
            <a:lvl6pPr marL="2284596" indent="0" algn="ctr">
              <a:buNone/>
              <a:defRPr/>
            </a:lvl6pPr>
            <a:lvl7pPr marL="2741515" indent="0" algn="ctr">
              <a:buNone/>
              <a:defRPr/>
            </a:lvl7pPr>
            <a:lvl8pPr marL="3198437" indent="0" algn="ctr">
              <a:buNone/>
              <a:defRPr/>
            </a:lvl8pPr>
            <a:lvl9pPr marL="3655356" indent="0" algn="ctr">
              <a:buNone/>
              <a:defRPr/>
            </a:lvl9pPr>
          </a:lstStyle>
          <a:p>
            <a:r>
              <a:rPr lang="nb-NO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2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83" tIns="45690" rIns="91383" bIns="45690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92"/>
            <a:ext cx="11703050" cy="6435725"/>
          </a:xfrm>
          <a:prstGeom prst="rect">
            <a:avLst/>
          </a:prstGeom>
        </p:spPr>
        <p:txBody>
          <a:bodyPr vert="eaVert" lIns="91383" tIns="45690" rIns="91383" bIns="45690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6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1" cy="8321675"/>
          </a:xfrm>
          <a:prstGeom prst="rect">
            <a:avLst/>
          </a:prstGeom>
        </p:spPr>
        <p:txBody>
          <a:bodyPr vert="eaVert" lIns="91383" tIns="45690" rIns="91383" bIns="45690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390525"/>
            <a:ext cx="8624887" cy="8321675"/>
          </a:xfrm>
          <a:prstGeom prst="rect">
            <a:avLst/>
          </a:prstGeom>
        </p:spPr>
        <p:txBody>
          <a:bodyPr vert="eaVert" lIns="91383" tIns="45690" rIns="91383" bIns="45690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00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6C7D-BF18-0E42-A0F3-B9790D9FAA7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CD0-DF1B-EF45-BF76-8404D8D2E9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5997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6C7D-BF18-0E42-A0F3-B9790D9FAA7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CD0-DF1B-EF45-BF76-8404D8D2E9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8380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6C7D-BF18-0E42-A0F3-B9790D9FAA7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CD0-DF1B-EF45-BF76-8404D8D2E9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213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6C7D-BF18-0E42-A0F3-B9790D9FAA7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CD0-DF1B-EF45-BF76-8404D8D2E9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5011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6C7D-BF18-0E42-A0F3-B9790D9FAA7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CD0-DF1B-EF45-BF76-8404D8D2E9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6732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6C7D-BF18-0E42-A0F3-B9790D9FAA7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CD0-DF1B-EF45-BF76-8404D8D2E9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6588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6C7D-BF18-0E42-A0F3-B9790D9FAA7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CD0-DF1B-EF45-BF76-8404D8D2E9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163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6C7D-BF18-0E42-A0F3-B9790D9FAA7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CD0-DF1B-EF45-BF76-8404D8D2E9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15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83" tIns="45690" rIns="91383" bIns="45690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92"/>
            <a:ext cx="11703050" cy="6435725"/>
          </a:xfrm>
          <a:prstGeom prst="rect">
            <a:avLst/>
          </a:prstGeom>
        </p:spPr>
        <p:txBody>
          <a:bodyPr vert="horz" lIns="91383" tIns="45690" rIns="91383" bIns="45690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13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6C7D-BF18-0E42-A0F3-B9790D9FAA7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CD0-DF1B-EF45-BF76-8404D8D2E9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8032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6C7D-BF18-0E42-A0F3-B9790D9FAA7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CD0-DF1B-EF45-BF76-8404D8D2E9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7265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6C7D-BF18-0E42-A0F3-B9790D9FAA7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CD0-DF1B-EF45-BF76-8404D8D2E9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65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  <a:prstGeom prst="rect">
            <a:avLst/>
          </a:prstGeom>
        </p:spPr>
        <p:txBody>
          <a:bodyPr vert="horz" lIns="91383" tIns="45690" rIns="91383" bIns="45690"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383" tIns="45690" rIns="91383" bIns="45690" anchor="b"/>
          <a:lstStyle>
            <a:lvl1pPr marL="0" indent="0">
              <a:buNone/>
              <a:defRPr sz="2000"/>
            </a:lvl1pPr>
            <a:lvl2pPr marL="456917" indent="0">
              <a:buNone/>
              <a:defRPr sz="1800"/>
            </a:lvl2pPr>
            <a:lvl3pPr marL="913837" indent="0">
              <a:buNone/>
              <a:defRPr sz="1600"/>
            </a:lvl3pPr>
            <a:lvl4pPr marL="1370753" indent="0">
              <a:buNone/>
              <a:defRPr sz="1400"/>
            </a:lvl4pPr>
            <a:lvl5pPr marL="1827676" indent="0">
              <a:buNone/>
              <a:defRPr sz="1400"/>
            </a:lvl5pPr>
            <a:lvl6pPr marL="2284596" indent="0">
              <a:buNone/>
              <a:defRPr sz="1400"/>
            </a:lvl6pPr>
            <a:lvl7pPr marL="2741515" indent="0">
              <a:buNone/>
              <a:defRPr sz="1400"/>
            </a:lvl7pPr>
            <a:lvl8pPr marL="3198437" indent="0">
              <a:buNone/>
              <a:defRPr sz="1400"/>
            </a:lvl8pPr>
            <a:lvl9pPr marL="3655356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81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83" tIns="45690" rIns="91383" bIns="45690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92"/>
            <a:ext cx="5775324" cy="6435725"/>
          </a:xfrm>
          <a:prstGeom prst="rect">
            <a:avLst/>
          </a:prstGeom>
        </p:spPr>
        <p:txBody>
          <a:bodyPr vert="horz" lIns="91383" tIns="45690" rIns="91383" bIns="4569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92"/>
            <a:ext cx="5775324" cy="6435725"/>
          </a:xfrm>
          <a:prstGeom prst="rect">
            <a:avLst/>
          </a:prstGeom>
        </p:spPr>
        <p:txBody>
          <a:bodyPr vert="horz" lIns="91383" tIns="45690" rIns="91383" bIns="4569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2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83" tIns="45690" rIns="91383" bIns="45690"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383" tIns="45690" rIns="91383" bIns="45690" anchor="b"/>
          <a:lstStyle>
            <a:lvl1pPr marL="0" indent="0">
              <a:buNone/>
              <a:defRPr sz="2400" b="1"/>
            </a:lvl1pPr>
            <a:lvl2pPr marL="456917" indent="0">
              <a:buNone/>
              <a:defRPr sz="2000" b="1"/>
            </a:lvl2pPr>
            <a:lvl3pPr marL="913837" indent="0">
              <a:buNone/>
              <a:defRPr sz="1800" b="1"/>
            </a:lvl3pPr>
            <a:lvl4pPr marL="1370753" indent="0">
              <a:buNone/>
              <a:defRPr sz="1600" b="1"/>
            </a:lvl4pPr>
            <a:lvl5pPr marL="1827676" indent="0">
              <a:buNone/>
              <a:defRPr sz="1600" b="1"/>
            </a:lvl5pPr>
            <a:lvl6pPr marL="2284596" indent="0">
              <a:buNone/>
              <a:defRPr sz="1600" b="1"/>
            </a:lvl6pPr>
            <a:lvl7pPr marL="2741515" indent="0">
              <a:buNone/>
              <a:defRPr sz="1600" b="1"/>
            </a:lvl7pPr>
            <a:lvl8pPr marL="3198437" indent="0">
              <a:buNone/>
              <a:defRPr sz="1600" b="1"/>
            </a:lvl8pPr>
            <a:lvl9pPr marL="3655356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383" tIns="45690" rIns="91383" bIns="4569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383" tIns="45690" rIns="91383" bIns="45690" anchor="b"/>
          <a:lstStyle>
            <a:lvl1pPr marL="0" indent="0">
              <a:buNone/>
              <a:defRPr sz="2400" b="1"/>
            </a:lvl1pPr>
            <a:lvl2pPr marL="456917" indent="0">
              <a:buNone/>
              <a:defRPr sz="2000" b="1"/>
            </a:lvl2pPr>
            <a:lvl3pPr marL="913837" indent="0">
              <a:buNone/>
              <a:defRPr sz="1800" b="1"/>
            </a:lvl3pPr>
            <a:lvl4pPr marL="1370753" indent="0">
              <a:buNone/>
              <a:defRPr sz="1600" b="1"/>
            </a:lvl4pPr>
            <a:lvl5pPr marL="1827676" indent="0">
              <a:buNone/>
              <a:defRPr sz="1600" b="1"/>
            </a:lvl5pPr>
            <a:lvl6pPr marL="2284596" indent="0">
              <a:buNone/>
              <a:defRPr sz="1600" b="1"/>
            </a:lvl6pPr>
            <a:lvl7pPr marL="2741515" indent="0">
              <a:buNone/>
              <a:defRPr sz="1600" b="1"/>
            </a:lvl7pPr>
            <a:lvl8pPr marL="3198437" indent="0">
              <a:buNone/>
              <a:defRPr sz="1600" b="1"/>
            </a:lvl8pPr>
            <a:lvl9pPr marL="3655356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383" tIns="45690" rIns="91383" bIns="4569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4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83" tIns="45690" rIns="91383" bIns="45690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1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673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92" y="388956"/>
            <a:ext cx="4278313" cy="1652587"/>
          </a:xfrm>
          <a:prstGeom prst="rect">
            <a:avLst/>
          </a:prstGeom>
        </p:spPr>
        <p:txBody>
          <a:bodyPr vert="horz" lIns="91383" tIns="45690" rIns="91383" bIns="45690"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383" tIns="45690" rIns="91383" bIns="45690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92" y="2041526"/>
            <a:ext cx="4278313" cy="6670674"/>
          </a:xfrm>
          <a:prstGeom prst="rect">
            <a:avLst/>
          </a:prstGeom>
        </p:spPr>
        <p:txBody>
          <a:bodyPr vert="horz" lIns="91383" tIns="45690" rIns="91383" bIns="45690"/>
          <a:lstStyle>
            <a:lvl1pPr marL="0" indent="0">
              <a:buNone/>
              <a:defRPr sz="1400"/>
            </a:lvl1pPr>
            <a:lvl2pPr marL="456917" indent="0">
              <a:buNone/>
              <a:defRPr sz="1100"/>
            </a:lvl2pPr>
            <a:lvl3pPr marL="913837" indent="0">
              <a:buNone/>
              <a:defRPr sz="1000"/>
            </a:lvl3pPr>
            <a:lvl4pPr marL="1370753" indent="0">
              <a:buNone/>
              <a:defRPr sz="900"/>
            </a:lvl4pPr>
            <a:lvl5pPr marL="1827676" indent="0">
              <a:buNone/>
              <a:defRPr sz="900"/>
            </a:lvl5pPr>
            <a:lvl6pPr marL="2284596" indent="0">
              <a:buNone/>
              <a:defRPr sz="900"/>
            </a:lvl6pPr>
            <a:lvl7pPr marL="2741515" indent="0">
              <a:buNone/>
              <a:defRPr sz="900"/>
            </a:lvl7pPr>
            <a:lvl8pPr marL="3198437" indent="0">
              <a:buNone/>
              <a:defRPr sz="900"/>
            </a:lvl8pPr>
            <a:lvl9pPr marL="3655356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430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42" y="6827839"/>
            <a:ext cx="7802563" cy="806450"/>
          </a:xfrm>
          <a:prstGeom prst="rect">
            <a:avLst/>
          </a:prstGeom>
        </p:spPr>
        <p:txBody>
          <a:bodyPr vert="horz" lIns="91383" tIns="45690" rIns="91383" bIns="45690"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42" y="871538"/>
            <a:ext cx="7802563" cy="5851526"/>
          </a:xfrm>
          <a:prstGeom prst="rect">
            <a:avLst/>
          </a:prstGeom>
        </p:spPr>
        <p:txBody>
          <a:bodyPr vert="horz" lIns="91383" tIns="45690" rIns="91383" bIns="45690"/>
          <a:lstStyle>
            <a:lvl1pPr marL="0" indent="0">
              <a:buNone/>
              <a:defRPr sz="3100"/>
            </a:lvl1pPr>
            <a:lvl2pPr marL="456917" indent="0">
              <a:buNone/>
              <a:defRPr sz="2800"/>
            </a:lvl2pPr>
            <a:lvl3pPr marL="913837" indent="0">
              <a:buNone/>
              <a:defRPr sz="2400"/>
            </a:lvl3pPr>
            <a:lvl4pPr marL="1370753" indent="0">
              <a:buNone/>
              <a:defRPr sz="2000"/>
            </a:lvl4pPr>
            <a:lvl5pPr marL="1827676" indent="0">
              <a:buNone/>
              <a:defRPr sz="2000"/>
            </a:lvl5pPr>
            <a:lvl6pPr marL="2284596" indent="0">
              <a:buNone/>
              <a:defRPr sz="2000"/>
            </a:lvl6pPr>
            <a:lvl7pPr marL="2741515" indent="0">
              <a:buNone/>
              <a:defRPr sz="2000"/>
            </a:lvl7pPr>
            <a:lvl8pPr marL="3198437" indent="0">
              <a:buNone/>
              <a:defRPr sz="2000"/>
            </a:lvl8pPr>
            <a:lvl9pPr marL="3655356" indent="0">
              <a:buNone/>
              <a:defRPr sz="2000"/>
            </a:lvl9pPr>
          </a:lstStyle>
          <a:p>
            <a:pPr lvl="0"/>
            <a:endParaRPr lang="en-US" noProof="0" smtClean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42" y="7634290"/>
            <a:ext cx="7802563" cy="1144587"/>
          </a:xfrm>
          <a:prstGeom prst="rect">
            <a:avLst/>
          </a:prstGeom>
        </p:spPr>
        <p:txBody>
          <a:bodyPr vert="horz" lIns="91383" tIns="45690" rIns="91383" bIns="45690"/>
          <a:lstStyle>
            <a:lvl1pPr marL="0" indent="0">
              <a:buNone/>
              <a:defRPr sz="1400"/>
            </a:lvl1pPr>
            <a:lvl2pPr marL="456917" indent="0">
              <a:buNone/>
              <a:defRPr sz="1100"/>
            </a:lvl2pPr>
            <a:lvl3pPr marL="913837" indent="0">
              <a:buNone/>
              <a:defRPr sz="1000"/>
            </a:lvl3pPr>
            <a:lvl4pPr marL="1370753" indent="0">
              <a:buNone/>
              <a:defRPr sz="900"/>
            </a:lvl4pPr>
            <a:lvl5pPr marL="1827676" indent="0">
              <a:buNone/>
              <a:defRPr sz="900"/>
            </a:lvl5pPr>
            <a:lvl6pPr marL="2284596" indent="0">
              <a:buNone/>
              <a:defRPr sz="900"/>
            </a:lvl6pPr>
            <a:lvl7pPr marL="2741515" indent="0">
              <a:buNone/>
              <a:defRPr sz="900"/>
            </a:lvl7pPr>
            <a:lvl8pPr marL="3198437" indent="0">
              <a:buNone/>
              <a:defRPr sz="900"/>
            </a:lvl8pPr>
            <a:lvl9pPr marL="3655356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871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/>
          </p:cNvSpPr>
          <p:nvPr/>
        </p:nvSpPr>
        <p:spPr bwMode="auto">
          <a:xfrm>
            <a:off x="0" y="0"/>
            <a:ext cx="13017500" cy="9753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53999"/>
                </a:srgbClr>
              </a:gs>
              <a:gs pos="53999">
                <a:srgbClr val="FFFFFF">
                  <a:alpha val="78839"/>
                </a:srgbClr>
              </a:gs>
              <a:gs pos="100000">
                <a:srgbClr val="A6EBFF"/>
              </a:gs>
            </a:gsLst>
            <a:lin ang="27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75" tIns="38075" rIns="38075" bIns="38075" anchor="ctr"/>
          <a:lstStyle/>
          <a:p>
            <a:pPr algn="ctr" defTabSz="824990">
              <a:buClr>
                <a:srgbClr val="FFFFFF"/>
              </a:buClr>
              <a:defRPr/>
            </a:pPr>
            <a:endParaRPr lang="en-US" sz="550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 flipH="1">
            <a:off x="11917363" y="6786563"/>
            <a:ext cx="1087437" cy="2967037"/>
          </a:xfrm>
          <a:prstGeom prst="line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 flipH="1">
            <a:off x="9852041" y="8320088"/>
            <a:ext cx="3152775" cy="1431925"/>
          </a:xfrm>
          <a:prstGeom prst="line">
            <a:avLst/>
          </a:prstGeom>
          <a:noFill/>
          <a:ln w="25400" cap="flat" cmpd="sng">
            <a:solidFill>
              <a:srgbClr val="1184A0">
                <a:alpha val="1599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H="1">
            <a:off x="12357100" y="8101030"/>
            <a:ext cx="647700" cy="1650999"/>
          </a:xfrm>
          <a:prstGeom prst="line">
            <a:avLst/>
          </a:prstGeom>
          <a:noFill/>
          <a:ln w="19050" cap="flat" cmpd="sng">
            <a:solidFill>
              <a:srgbClr val="007492">
                <a:alpha val="5999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093790" y="2279666"/>
            <a:ext cx="11077575" cy="1589"/>
          </a:xfrm>
          <a:prstGeom prst="line">
            <a:avLst/>
          </a:prstGeom>
          <a:noFill/>
          <a:ln w="12700" cap="flat" cmpd="sng">
            <a:solidFill>
              <a:srgbClr val="00749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4" name="AutoShape 6"/>
          <p:cNvSpPr>
            <a:spLocks/>
          </p:cNvSpPr>
          <p:nvPr/>
        </p:nvSpPr>
        <p:spPr bwMode="auto">
          <a:xfrm>
            <a:off x="0" y="0"/>
            <a:ext cx="13017500" cy="9753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AAD1D2"/>
              </a:gs>
              <a:gs pos="100000">
                <a:srgbClr val="007492"/>
              </a:gs>
            </a:gsLst>
            <a:lin ang="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75" tIns="38075" rIns="38075" bIns="38075" anchor="ctr"/>
          <a:lstStyle/>
          <a:p>
            <a:pPr algn="ctr" defTabSz="824990">
              <a:buClr>
                <a:srgbClr val="FFFFFF"/>
              </a:buClr>
              <a:defRPr/>
            </a:pPr>
            <a:endParaRPr lang="en-US" sz="4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Open Sans" charset="0"/>
            </a:endParaRP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V="1">
            <a:off x="3114675" y="5332429"/>
            <a:ext cx="9890125" cy="4421187"/>
          </a:xfrm>
          <a:prstGeom prst="line">
            <a:avLst/>
          </a:prstGeom>
          <a:noFill/>
          <a:ln w="25400" cap="flat" cmpd="sng">
            <a:solidFill>
              <a:srgbClr val="AAD1D2">
                <a:alpha val="3499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8461376" y="3640138"/>
            <a:ext cx="2887663" cy="6111875"/>
          </a:xfrm>
          <a:prstGeom prst="line">
            <a:avLst/>
          </a:prstGeom>
          <a:noFill/>
          <a:ln w="19050" cap="flat" cmpd="sng">
            <a:solidFill>
              <a:srgbClr val="AAD1D2">
                <a:alpha val="5999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637479" y="5697538"/>
            <a:ext cx="5367337" cy="2138362"/>
          </a:xfrm>
          <a:prstGeom prst="line">
            <a:avLst/>
          </a:prstGeom>
          <a:noFill/>
          <a:ln w="19050" cap="flat" cmpd="sng">
            <a:solidFill>
              <a:srgbClr val="AAD1D2">
                <a:alpha val="25000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H="1">
            <a:off x="6124576" y="0"/>
            <a:ext cx="3725862" cy="9753600"/>
          </a:xfrm>
          <a:prstGeom prst="line">
            <a:avLst/>
          </a:prstGeom>
          <a:noFill/>
          <a:ln w="50800" cap="flat" cmpd="sng">
            <a:solidFill>
              <a:srgbClr val="F5C02D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2059" name="Picture 11" descr="image1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" y="0"/>
            <a:ext cx="1933575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60" name="Line 12"/>
          <p:cNvSpPr>
            <a:spLocks noChangeShapeType="1"/>
          </p:cNvSpPr>
          <p:nvPr/>
        </p:nvSpPr>
        <p:spPr bwMode="auto">
          <a:xfrm flipV="1">
            <a:off x="500080" y="4937125"/>
            <a:ext cx="7340599" cy="0"/>
          </a:xfrm>
          <a:prstGeom prst="line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47302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+mj-lt"/>
          <a:ea typeface="+mj-ea"/>
          <a:cs typeface="+mj-cs"/>
          <a:sym typeface="Open Sans" charset="0"/>
        </a:defRPr>
      </a:lvl1pPr>
      <a:lvl2pPr algn="l" defTabSz="647302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Open Sans" charset="0"/>
          <a:ea typeface="ＭＳ Ｐゴシック" charset="0"/>
          <a:cs typeface="Open Sans" charset="0"/>
          <a:sym typeface="Open Sans" charset="0"/>
        </a:defRPr>
      </a:lvl2pPr>
      <a:lvl3pPr algn="l" defTabSz="647302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Open Sans" charset="0"/>
          <a:ea typeface="ＭＳ Ｐゴシック" charset="0"/>
          <a:cs typeface="Open Sans" charset="0"/>
          <a:sym typeface="Open Sans" charset="0"/>
        </a:defRPr>
      </a:lvl3pPr>
      <a:lvl4pPr algn="l" defTabSz="647302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Open Sans" charset="0"/>
          <a:ea typeface="ＭＳ Ｐゴシック" charset="0"/>
          <a:cs typeface="Open Sans" charset="0"/>
          <a:sym typeface="Open Sans" charset="0"/>
        </a:defRPr>
      </a:lvl4pPr>
      <a:lvl5pPr algn="l" defTabSz="647302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Open Sans" charset="0"/>
          <a:ea typeface="ＭＳ Ｐゴシック" charset="0"/>
          <a:cs typeface="Open Sans" charset="0"/>
          <a:sym typeface="Open Sans" charset="0"/>
        </a:defRPr>
      </a:lvl5pPr>
      <a:lvl6pPr marL="456917" algn="l" defTabSz="647302" rtl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Open Sans" charset="0"/>
          <a:ea typeface="ＭＳ Ｐゴシック" charset="0"/>
          <a:cs typeface="Open Sans" charset="0"/>
          <a:sym typeface="Open Sans" charset="0"/>
        </a:defRPr>
      </a:lvl6pPr>
      <a:lvl7pPr marL="913837" algn="l" defTabSz="647302" rtl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Open Sans" charset="0"/>
          <a:ea typeface="ＭＳ Ｐゴシック" charset="0"/>
          <a:cs typeface="Open Sans" charset="0"/>
          <a:sym typeface="Open Sans" charset="0"/>
        </a:defRPr>
      </a:lvl7pPr>
      <a:lvl8pPr marL="1370753" algn="l" defTabSz="647302" rtl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Open Sans" charset="0"/>
          <a:ea typeface="ＭＳ Ｐゴシック" charset="0"/>
          <a:cs typeface="Open Sans" charset="0"/>
          <a:sym typeface="Open Sans" charset="0"/>
        </a:defRPr>
      </a:lvl8pPr>
      <a:lvl9pPr marL="1827676" algn="l" defTabSz="647302" rtl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Open Sans" charset="0"/>
          <a:ea typeface="ＭＳ Ｐゴシック" charset="0"/>
          <a:cs typeface="Open Sans" charset="0"/>
          <a:sym typeface="Open Sans" charset="0"/>
        </a:defRPr>
      </a:lvl9pPr>
    </p:titleStyle>
    <p:bodyStyle>
      <a:lvl1pPr marL="342692" indent="-342692" algn="l" defTabSz="456917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461" indent="228461" algn="l" defTabSz="456917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2pPr>
      <a:lvl3pPr marL="456917" indent="456917" algn="l" defTabSz="456917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3pPr>
      <a:lvl4pPr marL="685377" indent="685377" algn="l" defTabSz="456917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4pPr>
      <a:lvl5pPr marL="913837" indent="913837" algn="l" defTabSz="456917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5pPr>
      <a:lvl6pPr marL="1370753" algn="l" defTabSz="456917" rtl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6pPr>
      <a:lvl7pPr marL="1827676" algn="l" defTabSz="456917" rtl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7pPr>
      <a:lvl8pPr marL="2284596" algn="l" defTabSz="456917" rtl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8pPr>
      <a:lvl9pPr marL="2741515" algn="l" defTabSz="456917" rtl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7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7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53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7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9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15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37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5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0230" fontAlgn="auto" hangingPunct="1">
              <a:spcBef>
                <a:spcPts val="0"/>
              </a:spcBef>
              <a:spcAft>
                <a:spcPts val="0"/>
              </a:spcAft>
              <a:buClrTx/>
            </a:pPr>
            <a:fld id="{181E6C7D-BF18-0E42-A0F3-B9790D9FAA7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50230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t>8/13/2015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0230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0230" fontAlgn="auto" hangingPunct="1">
              <a:spcBef>
                <a:spcPts val="0"/>
              </a:spcBef>
              <a:spcAft>
                <a:spcPts val="0"/>
              </a:spcAft>
              <a:buClrTx/>
            </a:pPr>
            <a:fld id="{BA001CD0-DF1B-EF45-BF76-8404D8D2E9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50230" fontAlgn="auto" hangingPunct="1">
                <a:spcBef>
                  <a:spcPts val="0"/>
                </a:spcBef>
                <a:spcAft>
                  <a:spcPts val="0"/>
                </a:spcAft>
                <a:buClr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54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defTabSz="65023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2013-10-19 09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1580" y="1588"/>
            <a:ext cx="6992937" cy="9750426"/>
          </a:xfrm>
          <a:prstGeom prst="rect">
            <a:avLst/>
          </a:prstGeom>
          <a:noFill/>
          <a:ln>
            <a:noFill/>
          </a:ln>
          <a:effectLst>
            <a:outerShdw blurRad="127000" dist="76201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7170" name="AutoShape 2"/>
          <p:cNvSpPr>
            <a:spLocks/>
          </p:cNvSpPr>
          <p:nvPr/>
        </p:nvSpPr>
        <p:spPr bwMode="auto">
          <a:xfrm>
            <a:off x="444500" y="5075240"/>
            <a:ext cx="8053387" cy="13858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75" tIns="38075" rIns="38075" bIns="38075"/>
          <a:lstStyle/>
          <a:p>
            <a:pPr>
              <a:spcBef>
                <a:spcPts val="600"/>
              </a:spcBef>
              <a:buClrTx/>
              <a:defRPr/>
            </a:pPr>
            <a:r>
              <a:rPr lang="en-US" sz="2600" dirty="0" smtClean="0">
                <a:cs typeface="Open Sans" charset="0"/>
              </a:rPr>
              <a:t>Anne Husebekk</a:t>
            </a:r>
          </a:p>
          <a:p>
            <a:pPr>
              <a:spcBef>
                <a:spcPts val="600"/>
              </a:spcBef>
              <a:buClrTx/>
              <a:defRPr/>
            </a:pPr>
            <a:r>
              <a:rPr lang="en-US" sz="2600" dirty="0" err="1" smtClean="0">
                <a:cs typeface="Open Sans" charset="0"/>
              </a:rPr>
              <a:t>Rektor</a:t>
            </a:r>
            <a:endParaRPr lang="en-US" sz="2600" dirty="0">
              <a:cs typeface="Open Sans" charset="0"/>
            </a:endParaRPr>
          </a:p>
          <a:p>
            <a:pPr>
              <a:spcBef>
                <a:spcPts val="600"/>
              </a:spcBef>
              <a:buClrTx/>
              <a:defRPr/>
            </a:pPr>
            <a:endParaRPr lang="en-US" sz="2600" dirty="0">
              <a:cs typeface="Open Sans" charset="0"/>
            </a:endParaRPr>
          </a:p>
          <a:p>
            <a:pPr>
              <a:spcBef>
                <a:spcPts val="400"/>
              </a:spcBef>
              <a:buClrTx/>
              <a:defRPr/>
            </a:pPr>
            <a:endParaRPr lang="en-US" sz="1800" dirty="0">
              <a:latin typeface="Open Sans Light" charset="0"/>
              <a:cs typeface="Open Sans Light" charset="0"/>
              <a:sym typeface="Open Sans Light" charset="0"/>
            </a:endParaRPr>
          </a:p>
        </p:txBody>
      </p:sp>
      <p:sp>
        <p:nvSpPr>
          <p:cNvPr id="7171" name="AutoShape 3"/>
          <p:cNvSpPr>
            <a:spLocks/>
          </p:cNvSpPr>
          <p:nvPr/>
        </p:nvSpPr>
        <p:spPr bwMode="auto">
          <a:xfrm>
            <a:off x="476251" y="2716229"/>
            <a:ext cx="7402513" cy="19304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75" tIns="38075" rIns="38075" bIns="38075" anchor="ctr"/>
          <a:lstStyle/>
          <a:p>
            <a:pPr>
              <a:buClrTx/>
              <a:defRPr/>
            </a:pP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7172" name="Picture 4" descr="UiT_Logo_norsk_neg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55489" y="8886825"/>
            <a:ext cx="806450" cy="79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3" name="AutoShape 5"/>
          <p:cNvSpPr>
            <a:spLocks/>
          </p:cNvSpPr>
          <p:nvPr/>
        </p:nvSpPr>
        <p:spPr bwMode="auto">
          <a:xfrm>
            <a:off x="6216652" y="9525000"/>
            <a:ext cx="833438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5" tIns="50765" rIns="50765" bIns="50765" anchor="ctr"/>
          <a:lstStyle/>
          <a:p>
            <a:pPr>
              <a:defRPr/>
            </a:pPr>
            <a:r>
              <a:rPr lang="en-US" sz="700">
                <a:solidFill>
                  <a:srgbClr val="FFFFFF"/>
                </a:solidFill>
                <a:cs typeface="Open Sans" charset="0"/>
              </a:rPr>
              <a:t>Foto: Geir Gotaas</a:t>
            </a:r>
            <a:endParaRPr lang="en-US">
              <a:cs typeface="Open San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3729" y="2860578"/>
            <a:ext cx="8064896" cy="1200325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nb-NO" b="1" dirty="0" smtClean="0">
                <a:latin typeface="Times New Roman"/>
                <a:cs typeface="Times New Roman"/>
              </a:rPr>
              <a:t>Bevisst Ambisiøs Mangfoldig</a:t>
            </a:r>
          </a:p>
          <a:p>
            <a:r>
              <a:rPr lang="nb-NO" b="1" dirty="0" smtClean="0">
                <a:latin typeface="Times New Roman"/>
                <a:cs typeface="Times New Roman"/>
              </a:rPr>
              <a:t>Kjønnsbalanse i akademia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"/>
          <p:cNvSpPr>
            <a:spLocks/>
          </p:cNvSpPr>
          <p:nvPr/>
        </p:nvSpPr>
        <p:spPr bwMode="auto">
          <a:xfrm>
            <a:off x="0" y="0"/>
            <a:ext cx="13004800" cy="97536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824990">
              <a:defRPr/>
            </a:pPr>
            <a:endParaRPr lang="en-US" sz="55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26626" name="AutoShape 2"/>
          <p:cNvSpPr>
            <a:spLocks/>
          </p:cNvSpPr>
          <p:nvPr/>
        </p:nvSpPr>
        <p:spPr bwMode="auto">
          <a:xfrm>
            <a:off x="0" y="0"/>
            <a:ext cx="13017500" cy="9753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53999"/>
                </a:srgbClr>
              </a:gs>
              <a:gs pos="53999">
                <a:srgbClr val="FFFFFF">
                  <a:alpha val="78839"/>
                </a:srgbClr>
              </a:gs>
              <a:gs pos="100000">
                <a:srgbClr val="A6EBFF"/>
              </a:gs>
            </a:gsLst>
            <a:lin ang="27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75" tIns="38075" rIns="38075" bIns="38075" anchor="ctr"/>
          <a:lstStyle/>
          <a:p>
            <a:pPr defTabSz="456917">
              <a:spcBef>
                <a:spcPts val="1000"/>
              </a:spcBef>
              <a:buClrTx/>
              <a:tabLst>
                <a:tab pos="710757" algn="l"/>
              </a:tabLst>
              <a:defRPr/>
            </a:pPr>
            <a:r>
              <a:rPr lang="en-US" sz="1600" b="1">
                <a:latin typeface="Arial" charset="0"/>
                <a:cs typeface="Arial" charset="0"/>
                <a:sym typeface="Arial" charset="0"/>
              </a:rPr>
              <a:t> </a:t>
            </a:r>
            <a:endParaRPr lang="en-US">
              <a:cs typeface="Open Sans" charset="0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H="1">
            <a:off x="11917363" y="6786563"/>
            <a:ext cx="1087437" cy="2967037"/>
          </a:xfrm>
          <a:prstGeom prst="line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9852041" y="8320088"/>
            <a:ext cx="3152775" cy="1431925"/>
          </a:xfrm>
          <a:prstGeom prst="line">
            <a:avLst/>
          </a:prstGeom>
          <a:noFill/>
          <a:ln w="25400" cap="flat" cmpd="sng">
            <a:solidFill>
              <a:srgbClr val="1184A0">
                <a:alpha val="1599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12357100" y="8101030"/>
            <a:ext cx="647700" cy="1650999"/>
          </a:xfrm>
          <a:prstGeom prst="line">
            <a:avLst/>
          </a:prstGeom>
          <a:noFill/>
          <a:ln w="19050" cap="flat" cmpd="sng">
            <a:solidFill>
              <a:srgbClr val="007492">
                <a:alpha val="5999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444500" y="2032000"/>
            <a:ext cx="11872913" cy="0"/>
          </a:xfrm>
          <a:prstGeom prst="line">
            <a:avLst/>
          </a:prstGeom>
          <a:noFill/>
          <a:ln w="12700" cap="flat" cmpd="sng">
            <a:solidFill>
              <a:srgbClr val="00749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title"/>
          </p:nvPr>
        </p:nvSpPr>
        <p:spPr>
          <a:xfrm>
            <a:off x="453727" y="1132388"/>
            <a:ext cx="11874500" cy="1331913"/>
          </a:xfrm>
        </p:spPr>
        <p:txBody>
          <a:bodyPr/>
          <a:lstStyle/>
          <a:p>
            <a:pPr algn="ctr" eaLnBrk="1">
              <a:defRPr/>
            </a:pPr>
            <a:r>
              <a:rPr lang="nb-NO" sz="4400" dirty="0">
                <a:latin typeface="Times New Roman"/>
                <a:ea typeface="Times New Roman"/>
              </a:rPr>
              <a:t>Lederopplæring</a:t>
            </a:r>
            <a:r>
              <a:rPr lang="en-US" sz="4400" dirty="0"/>
              <a:t> 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26632" name="AutoShape 8"/>
          <p:cNvSpPr>
            <a:spLocks/>
          </p:cNvSpPr>
          <p:nvPr/>
        </p:nvSpPr>
        <p:spPr bwMode="auto">
          <a:xfrm>
            <a:off x="12571415" y="9332914"/>
            <a:ext cx="322261" cy="355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75" tIns="38075" rIns="38075" bIns="38075" anchor="ctr"/>
          <a:lstStyle/>
          <a:p>
            <a:pPr algn="r">
              <a:buClrTx/>
              <a:defRPr/>
            </a:pPr>
            <a:fld id="{4988875D-6716-1C46-8E75-9A57C118C67C}" type="slidenum">
              <a:rPr lang="en-US" sz="1600">
                <a:solidFill>
                  <a:srgbClr val="9A9A9A"/>
                </a:solidFill>
                <a:latin typeface="Open Sans Light" charset="0"/>
                <a:cs typeface="Open Sans Light" charset="0"/>
                <a:sym typeface="Open Sans Light" charset="0"/>
              </a:rPr>
              <a:pPr algn="r">
                <a:buClrTx/>
                <a:defRPr/>
              </a:pPr>
              <a:t>10</a:t>
            </a:fld>
            <a:endParaRPr lang="en-US">
              <a:cs typeface="Open Sans" charset="0"/>
            </a:endParaRPr>
          </a:p>
        </p:txBody>
      </p:sp>
      <p:sp>
        <p:nvSpPr>
          <p:cNvPr id="39945" name="TextBox 1"/>
          <p:cNvSpPr txBox="1">
            <a:spLocks noChangeArrowheads="1"/>
          </p:cNvSpPr>
          <p:nvPr/>
        </p:nvSpPr>
        <p:spPr bwMode="auto">
          <a:xfrm>
            <a:off x="6502417" y="2428875"/>
            <a:ext cx="6121399" cy="53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0" rIns="91383" bIns="45690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cs typeface="ＭＳ Ｐゴシック" charset="0"/>
                <a:sym typeface="Open Sans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5pPr>
            <a:lvl6pPr marL="25146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6pPr>
            <a:lvl7pPr marL="29718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7pPr>
            <a:lvl8pPr marL="34290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8pPr>
            <a:lvl9pPr marL="38862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9pPr>
          </a:lstStyle>
          <a:p>
            <a:pPr eaLnBrk="1"/>
            <a:endParaRPr lang="en-US" sz="2800">
              <a:latin typeface="Times New Roman" charset="0"/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37" y="2356520"/>
            <a:ext cx="11593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/>
                <a:cs typeface="Times New Roman"/>
              </a:rPr>
              <a:t>Mål</a:t>
            </a:r>
            <a:r>
              <a:rPr lang="en-US" sz="2400" b="1" dirty="0" smtClean="0">
                <a:latin typeface="Times New Roman"/>
                <a:cs typeface="Times New Roman"/>
              </a:rPr>
              <a:t>: </a:t>
            </a:r>
            <a:r>
              <a:rPr lang="nb-NO" sz="2400" dirty="0">
                <a:latin typeface="Times New Roman"/>
                <a:ea typeface="SimSun"/>
              </a:rPr>
              <a:t>Likestilling mellom kjønnene skal være en integrert del av institusjonens lederutvikling</a:t>
            </a:r>
            <a:r>
              <a:rPr lang="nb-NO" sz="2400" dirty="0" smtClean="0">
                <a:latin typeface="Times New Roman"/>
                <a:ea typeface="SimSun"/>
              </a:rPr>
              <a:t>.</a:t>
            </a:r>
          </a:p>
          <a:p>
            <a:endParaRPr lang="nb-NO" sz="2400" dirty="0">
              <a:latin typeface="Times New Roman"/>
              <a:ea typeface="SimSun"/>
            </a:endParaRPr>
          </a:p>
          <a:p>
            <a:r>
              <a:rPr lang="en-US" sz="2400" dirty="0" smtClean="0"/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Tiltak</a:t>
            </a:r>
            <a:r>
              <a:rPr lang="en-US" sz="2400" b="1" dirty="0" smtClean="0">
                <a:latin typeface="Times New Roman"/>
                <a:cs typeface="Times New Roman"/>
              </a:rPr>
              <a:t>: </a:t>
            </a:r>
            <a:r>
              <a:rPr lang="nb-NO" sz="2400" dirty="0">
                <a:latin typeface="Times New Roman"/>
                <a:ea typeface="SimSun"/>
              </a:rPr>
              <a:t>Universitetet skal tilby linjeledere og forskningsgruppeledere opplæring i å bruke metoder for å utvikle sine ledelsesfunksjoner slik at likestillingsaspekter er godt ivaretatt i enhetens forsknings- og utdanningsarbeid.</a:t>
            </a:r>
            <a:r>
              <a:rPr lang="en-US" sz="2400" dirty="0"/>
              <a:t> </a:t>
            </a:r>
            <a:endParaRPr lang="en-US"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563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"/>
          <p:cNvSpPr>
            <a:spLocks/>
          </p:cNvSpPr>
          <p:nvPr/>
        </p:nvSpPr>
        <p:spPr bwMode="auto">
          <a:xfrm>
            <a:off x="0" y="0"/>
            <a:ext cx="13004800" cy="97536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824990">
              <a:defRPr/>
            </a:pPr>
            <a:endParaRPr lang="en-US" sz="55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26626" name="AutoShape 2"/>
          <p:cNvSpPr>
            <a:spLocks/>
          </p:cNvSpPr>
          <p:nvPr/>
        </p:nvSpPr>
        <p:spPr bwMode="auto">
          <a:xfrm>
            <a:off x="0" y="0"/>
            <a:ext cx="13017500" cy="9753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53999"/>
                </a:srgbClr>
              </a:gs>
              <a:gs pos="53999">
                <a:srgbClr val="FFFFFF">
                  <a:alpha val="78839"/>
                </a:srgbClr>
              </a:gs>
              <a:gs pos="100000">
                <a:srgbClr val="A6EBFF"/>
              </a:gs>
            </a:gsLst>
            <a:lin ang="27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75" tIns="38075" rIns="38075" bIns="38075" anchor="ctr"/>
          <a:lstStyle/>
          <a:p>
            <a:pPr defTabSz="456917">
              <a:spcBef>
                <a:spcPts val="1000"/>
              </a:spcBef>
              <a:buClrTx/>
              <a:tabLst>
                <a:tab pos="710757" algn="l"/>
              </a:tabLst>
              <a:defRPr/>
            </a:pPr>
            <a:r>
              <a:rPr lang="en-US" sz="1600" b="1">
                <a:latin typeface="Arial" charset="0"/>
                <a:cs typeface="Arial" charset="0"/>
                <a:sym typeface="Arial" charset="0"/>
              </a:rPr>
              <a:t> </a:t>
            </a:r>
            <a:endParaRPr lang="en-US">
              <a:cs typeface="Open Sans" charset="0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H="1">
            <a:off x="11917363" y="6786563"/>
            <a:ext cx="1087437" cy="2967037"/>
          </a:xfrm>
          <a:prstGeom prst="line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9852041" y="8320088"/>
            <a:ext cx="3152775" cy="1431925"/>
          </a:xfrm>
          <a:prstGeom prst="line">
            <a:avLst/>
          </a:prstGeom>
          <a:noFill/>
          <a:ln w="25400" cap="flat" cmpd="sng">
            <a:solidFill>
              <a:srgbClr val="1184A0">
                <a:alpha val="1599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12357100" y="8101030"/>
            <a:ext cx="647700" cy="1650999"/>
          </a:xfrm>
          <a:prstGeom prst="line">
            <a:avLst/>
          </a:prstGeom>
          <a:noFill/>
          <a:ln w="19050" cap="flat" cmpd="sng">
            <a:solidFill>
              <a:srgbClr val="007492">
                <a:alpha val="5999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444500" y="2032000"/>
            <a:ext cx="11872913" cy="0"/>
          </a:xfrm>
          <a:prstGeom prst="line">
            <a:avLst/>
          </a:prstGeom>
          <a:noFill/>
          <a:ln w="12700" cap="flat" cmpd="sng">
            <a:solidFill>
              <a:srgbClr val="00749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title"/>
          </p:nvPr>
        </p:nvSpPr>
        <p:spPr>
          <a:xfrm>
            <a:off x="453727" y="1132388"/>
            <a:ext cx="11874500" cy="1331913"/>
          </a:xfrm>
        </p:spPr>
        <p:txBody>
          <a:bodyPr/>
          <a:lstStyle/>
          <a:p>
            <a:pPr algn="ctr" eaLnBrk="1">
              <a:defRPr/>
            </a:pPr>
            <a:r>
              <a:rPr lang="nb-NO" sz="4400" dirty="0" smtClean="0">
                <a:latin typeface="Times New Roman"/>
                <a:ea typeface="Times New Roman"/>
              </a:rPr>
              <a:t>Rekruttering</a:t>
            </a:r>
            <a:r>
              <a:rPr lang="en-US" sz="4400" dirty="0" smtClean="0"/>
              <a:t> 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26632" name="AutoShape 8"/>
          <p:cNvSpPr>
            <a:spLocks/>
          </p:cNvSpPr>
          <p:nvPr/>
        </p:nvSpPr>
        <p:spPr bwMode="auto">
          <a:xfrm>
            <a:off x="12571415" y="9332914"/>
            <a:ext cx="322261" cy="355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75" tIns="38075" rIns="38075" bIns="38075" anchor="ctr"/>
          <a:lstStyle/>
          <a:p>
            <a:pPr algn="r">
              <a:buClrTx/>
              <a:defRPr/>
            </a:pPr>
            <a:fld id="{4988875D-6716-1C46-8E75-9A57C118C67C}" type="slidenum">
              <a:rPr lang="en-US" sz="1600">
                <a:solidFill>
                  <a:srgbClr val="9A9A9A"/>
                </a:solidFill>
                <a:latin typeface="Open Sans Light" charset="0"/>
                <a:cs typeface="Open Sans Light" charset="0"/>
                <a:sym typeface="Open Sans Light" charset="0"/>
              </a:rPr>
              <a:pPr algn="r">
                <a:buClrTx/>
                <a:defRPr/>
              </a:pPr>
              <a:t>11</a:t>
            </a:fld>
            <a:endParaRPr lang="en-US">
              <a:cs typeface="Open Sans" charset="0"/>
            </a:endParaRPr>
          </a:p>
        </p:txBody>
      </p:sp>
      <p:sp>
        <p:nvSpPr>
          <p:cNvPr id="39945" name="TextBox 1"/>
          <p:cNvSpPr txBox="1">
            <a:spLocks noChangeArrowheads="1"/>
          </p:cNvSpPr>
          <p:nvPr/>
        </p:nvSpPr>
        <p:spPr bwMode="auto">
          <a:xfrm>
            <a:off x="6502417" y="2428875"/>
            <a:ext cx="6121399" cy="53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0" rIns="91383" bIns="45690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cs typeface="ＭＳ Ｐゴシック" charset="0"/>
                <a:sym typeface="Open Sans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5pPr>
            <a:lvl6pPr marL="25146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6pPr>
            <a:lvl7pPr marL="29718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7pPr>
            <a:lvl8pPr marL="34290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8pPr>
            <a:lvl9pPr marL="38862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9pPr>
          </a:lstStyle>
          <a:p>
            <a:pPr eaLnBrk="1"/>
            <a:endParaRPr lang="en-US" sz="2800">
              <a:latin typeface="Times New Roman" charset="0"/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36" y="1996480"/>
            <a:ext cx="1159328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latin typeface="Times New Roman"/>
                <a:cs typeface="Times New Roman"/>
              </a:rPr>
              <a:t>Mål</a:t>
            </a:r>
            <a:r>
              <a:rPr lang="en-US" sz="2400" b="1" dirty="0" smtClean="0">
                <a:latin typeface="Times New Roman"/>
                <a:cs typeface="Times New Roman"/>
              </a:rPr>
              <a:t>:</a:t>
            </a:r>
            <a:endParaRPr lang="en-US" sz="2400" b="1" dirty="0">
              <a:latin typeface="Times New Roman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nb-NO" sz="2000" dirty="0" smtClean="0">
                <a:latin typeface="Times New Roman"/>
                <a:ea typeface="Times New Roman"/>
                <a:cs typeface="Times New Roman"/>
              </a:rPr>
              <a:t>UiT </a:t>
            </a:r>
            <a:r>
              <a:rPr lang="nb-NO" sz="2000" dirty="0">
                <a:latin typeface="Times New Roman"/>
                <a:ea typeface="Times New Roman"/>
                <a:cs typeface="Times New Roman"/>
              </a:rPr>
              <a:t>skal ha et likestilt og inkluderende arbeids- og studiemiljø </a:t>
            </a:r>
            <a:endParaRPr lang="nb-NO" sz="2000" dirty="0" smtClean="0">
              <a:latin typeface="Times New Roman"/>
              <a:ea typeface="Times New Roman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nb-NO" sz="2000" dirty="0" smtClean="0">
                <a:latin typeface="Times New Roman"/>
                <a:ea typeface="Times New Roman"/>
                <a:cs typeface="Times New Roman"/>
              </a:rPr>
              <a:t>UiT </a:t>
            </a:r>
            <a:r>
              <a:rPr lang="nb-NO" sz="2000" dirty="0">
                <a:latin typeface="Times New Roman"/>
                <a:ea typeface="Times New Roman"/>
                <a:cs typeface="Times New Roman"/>
              </a:rPr>
              <a:t>skal være bevisst i sin rekrutteringsstrategi for å bidra til bedre kjønnsbalanse i rekrutteringsgrunnlaget til ulike studier.</a:t>
            </a:r>
            <a:endParaRPr lang="en-US" sz="2000" dirty="0">
              <a:latin typeface="Cambria"/>
              <a:ea typeface="Times New Roman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nb-NO" sz="2000" dirty="0">
                <a:latin typeface="Times New Roman"/>
                <a:ea typeface="Times New Roman"/>
                <a:cs typeface="Times New Roman"/>
              </a:rPr>
              <a:t>Rekruttering av kvinner til vitenskapelige første- og toppstillinger samt forskningslederfunksjoner skal være en prioritert oppgave ved alle enheter.</a:t>
            </a:r>
            <a:endParaRPr lang="en-US" sz="2000" dirty="0">
              <a:latin typeface="Cambria"/>
              <a:ea typeface="Times New Roman"/>
              <a:cs typeface="Times New Roman"/>
            </a:endParaRPr>
          </a:p>
          <a:p>
            <a:endParaRPr lang="nb-NO" sz="2400" dirty="0" smtClean="0">
              <a:latin typeface="Times New Roman"/>
              <a:ea typeface="SimSun"/>
            </a:endParaRPr>
          </a:p>
          <a:p>
            <a:endParaRPr lang="nb-NO" sz="2400" dirty="0">
              <a:latin typeface="Times New Roman"/>
              <a:ea typeface="SimSun"/>
            </a:endParaRPr>
          </a:p>
          <a:p>
            <a:r>
              <a:rPr lang="en-US" sz="2400" dirty="0" smtClean="0"/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Tiltak</a:t>
            </a:r>
            <a:r>
              <a:rPr lang="en-US" sz="2400" b="1" dirty="0" smtClean="0">
                <a:latin typeface="Times New Roman"/>
                <a:cs typeface="Times New Roman"/>
              </a:rPr>
              <a:t>: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nb-NO" sz="2000" dirty="0">
                <a:latin typeface="Times New Roman"/>
                <a:ea typeface="Times New Roman"/>
                <a:cs typeface="Times New Roman"/>
              </a:rPr>
              <a:t>Stillingsutlysninger skal utformes bredt og på en måte som gjør det attraktivt for kvinner å søke.</a:t>
            </a:r>
            <a:endParaRPr lang="en-US" sz="2000" dirty="0">
              <a:latin typeface="Times New Roman"/>
              <a:ea typeface="Times New Roman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nb-NO" sz="2000" dirty="0" smtClean="0">
                <a:latin typeface="Times New Roman"/>
                <a:ea typeface="Times New Roman"/>
                <a:cs typeface="Times New Roman"/>
              </a:rPr>
              <a:t>Letekomiteer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nb-NO" sz="2000" dirty="0" smtClean="0">
                <a:latin typeface="Times New Roman"/>
                <a:ea typeface="Times New Roman"/>
                <a:cs typeface="Times New Roman"/>
              </a:rPr>
              <a:t>En </a:t>
            </a:r>
            <a:r>
              <a:rPr lang="nb-NO" sz="2000" dirty="0">
                <a:latin typeface="Times New Roman"/>
                <a:ea typeface="Times New Roman"/>
                <a:cs typeface="Times New Roman"/>
              </a:rPr>
              <a:t>vellykket utlysningsprosess </a:t>
            </a:r>
            <a:r>
              <a:rPr lang="nb-NO" sz="2000" dirty="0" err="1">
                <a:latin typeface="Times New Roman"/>
                <a:ea typeface="Times New Roman"/>
                <a:cs typeface="Times New Roman"/>
              </a:rPr>
              <a:t>mht</a:t>
            </a:r>
            <a:r>
              <a:rPr lang="nb-NO" sz="2000" dirty="0">
                <a:latin typeface="Times New Roman"/>
                <a:ea typeface="Times New Roman"/>
                <a:cs typeface="Times New Roman"/>
              </a:rPr>
              <a:t> til likestilling innebærer minimum 40 % kvinnelige søkere. </a:t>
            </a:r>
            <a:endParaRPr lang="nb-NO" sz="2000" dirty="0" smtClean="0">
              <a:latin typeface="Times New Roman"/>
              <a:ea typeface="Times New Roman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nb-NO" sz="2000" dirty="0" smtClean="0">
                <a:latin typeface="Times New Roman"/>
                <a:ea typeface="SimSun"/>
                <a:cs typeface="Times New Roman"/>
              </a:rPr>
              <a:t>Ved </a:t>
            </a:r>
            <a:r>
              <a:rPr lang="nb-NO" sz="2000" dirty="0">
                <a:latin typeface="Times New Roman"/>
                <a:ea typeface="SimSun"/>
                <a:cs typeface="Times New Roman"/>
              </a:rPr>
              <a:t>fakulteter/enheter med særlig lav kvinneandel skal det benyttes startpakker om kan bestå av stipendiater, postdoktorer og/eller ekstra driftsmidler ved rekruttering av kvinner. Fakultetene har et spesielt ansvar for å prioritere nyansatte kvinner ved fordeling av stipendiatstillinger i fag med særlig lav kvinneandel.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endParaRPr lang="en-US" sz="20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731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"/>
          <p:cNvSpPr>
            <a:spLocks/>
          </p:cNvSpPr>
          <p:nvPr/>
        </p:nvSpPr>
        <p:spPr bwMode="auto">
          <a:xfrm>
            <a:off x="0" y="0"/>
            <a:ext cx="13004800" cy="97536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824990">
              <a:defRPr/>
            </a:pPr>
            <a:endParaRPr lang="en-US" sz="55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26626" name="AutoShape 2"/>
          <p:cNvSpPr>
            <a:spLocks/>
          </p:cNvSpPr>
          <p:nvPr/>
        </p:nvSpPr>
        <p:spPr bwMode="auto">
          <a:xfrm>
            <a:off x="0" y="0"/>
            <a:ext cx="13017500" cy="9753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53999"/>
                </a:srgbClr>
              </a:gs>
              <a:gs pos="53999">
                <a:srgbClr val="FFFFFF">
                  <a:alpha val="78839"/>
                </a:srgbClr>
              </a:gs>
              <a:gs pos="100000">
                <a:srgbClr val="A6EBFF"/>
              </a:gs>
            </a:gsLst>
            <a:lin ang="27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75" tIns="38075" rIns="38075" bIns="38075" anchor="ctr"/>
          <a:lstStyle/>
          <a:p>
            <a:pPr defTabSz="456917">
              <a:spcBef>
                <a:spcPts val="1000"/>
              </a:spcBef>
              <a:buClrTx/>
              <a:tabLst>
                <a:tab pos="710757" algn="l"/>
              </a:tabLst>
              <a:defRPr/>
            </a:pPr>
            <a:r>
              <a:rPr lang="en-US" sz="1600" b="1">
                <a:latin typeface="Arial" charset="0"/>
                <a:cs typeface="Arial" charset="0"/>
                <a:sym typeface="Arial" charset="0"/>
              </a:rPr>
              <a:t> </a:t>
            </a:r>
            <a:endParaRPr lang="en-US">
              <a:cs typeface="Open Sans" charset="0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H="1">
            <a:off x="11917363" y="6786563"/>
            <a:ext cx="1087437" cy="2967037"/>
          </a:xfrm>
          <a:prstGeom prst="line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9852041" y="8320088"/>
            <a:ext cx="3152775" cy="1431925"/>
          </a:xfrm>
          <a:prstGeom prst="line">
            <a:avLst/>
          </a:prstGeom>
          <a:noFill/>
          <a:ln w="25400" cap="flat" cmpd="sng">
            <a:solidFill>
              <a:srgbClr val="1184A0">
                <a:alpha val="1599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12357100" y="8101030"/>
            <a:ext cx="647700" cy="1650999"/>
          </a:xfrm>
          <a:prstGeom prst="line">
            <a:avLst/>
          </a:prstGeom>
          <a:noFill/>
          <a:ln w="19050" cap="flat" cmpd="sng">
            <a:solidFill>
              <a:srgbClr val="007492">
                <a:alpha val="5999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444500" y="2032000"/>
            <a:ext cx="11872913" cy="0"/>
          </a:xfrm>
          <a:prstGeom prst="line">
            <a:avLst/>
          </a:prstGeom>
          <a:noFill/>
          <a:ln w="12700" cap="flat" cmpd="sng">
            <a:solidFill>
              <a:srgbClr val="00749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title"/>
          </p:nvPr>
        </p:nvSpPr>
        <p:spPr>
          <a:xfrm>
            <a:off x="453727" y="1132388"/>
            <a:ext cx="11874500" cy="1331913"/>
          </a:xfrm>
        </p:spPr>
        <p:txBody>
          <a:bodyPr/>
          <a:lstStyle/>
          <a:p>
            <a:pPr algn="ctr" eaLnBrk="1">
              <a:defRPr/>
            </a:pPr>
            <a:r>
              <a:rPr lang="nb-NO" sz="4400" dirty="0">
                <a:latin typeface="Times New Roman"/>
                <a:ea typeface="Times New Roman"/>
              </a:rPr>
              <a:t>Karriereutvikling</a:t>
            </a:r>
            <a:r>
              <a:rPr lang="en-US" sz="4400" dirty="0"/>
              <a:t> </a:t>
            </a:r>
            <a:r>
              <a:rPr lang="en-US" sz="4400" dirty="0" smtClean="0"/>
              <a:t> 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26632" name="AutoShape 8"/>
          <p:cNvSpPr>
            <a:spLocks/>
          </p:cNvSpPr>
          <p:nvPr/>
        </p:nvSpPr>
        <p:spPr bwMode="auto">
          <a:xfrm>
            <a:off x="12571415" y="9332914"/>
            <a:ext cx="322261" cy="355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75" tIns="38075" rIns="38075" bIns="38075" anchor="ctr"/>
          <a:lstStyle/>
          <a:p>
            <a:pPr algn="r">
              <a:buClrTx/>
              <a:defRPr/>
            </a:pPr>
            <a:fld id="{4988875D-6716-1C46-8E75-9A57C118C67C}" type="slidenum">
              <a:rPr lang="en-US" sz="1600">
                <a:solidFill>
                  <a:srgbClr val="9A9A9A"/>
                </a:solidFill>
                <a:latin typeface="Open Sans Light" charset="0"/>
                <a:cs typeface="Open Sans Light" charset="0"/>
                <a:sym typeface="Open Sans Light" charset="0"/>
              </a:rPr>
              <a:pPr algn="r">
                <a:buClrTx/>
                <a:defRPr/>
              </a:pPr>
              <a:t>12</a:t>
            </a:fld>
            <a:endParaRPr lang="en-US">
              <a:cs typeface="Open Sans" charset="0"/>
            </a:endParaRPr>
          </a:p>
        </p:txBody>
      </p:sp>
      <p:sp>
        <p:nvSpPr>
          <p:cNvPr id="39945" name="TextBox 1"/>
          <p:cNvSpPr txBox="1">
            <a:spLocks noChangeArrowheads="1"/>
          </p:cNvSpPr>
          <p:nvPr/>
        </p:nvSpPr>
        <p:spPr bwMode="auto">
          <a:xfrm>
            <a:off x="6502417" y="2428875"/>
            <a:ext cx="6121399" cy="53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0" rIns="91383" bIns="45690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cs typeface="ＭＳ Ｐゴシック" charset="0"/>
                <a:sym typeface="Open Sans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5pPr>
            <a:lvl6pPr marL="25146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6pPr>
            <a:lvl7pPr marL="29718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7pPr>
            <a:lvl8pPr marL="34290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8pPr>
            <a:lvl9pPr marL="38862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9pPr>
          </a:lstStyle>
          <a:p>
            <a:pPr eaLnBrk="1"/>
            <a:endParaRPr lang="en-US" sz="2800">
              <a:latin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51200" y="-11789292"/>
            <a:ext cx="65024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1800" dirty="0" smtClean="0">
                <a:latin typeface="Times New Roman"/>
                <a:cs typeface="Times New Roman"/>
              </a:rPr>
              <a:t>.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36" y="1997630"/>
            <a:ext cx="1166529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z="2400" b="1" dirty="0" smtClean="0">
                <a:latin typeface="Times New Roman"/>
                <a:cs typeface="Times New Roman"/>
              </a:rPr>
              <a:t>Tiltak:</a:t>
            </a:r>
          </a:p>
          <a:p>
            <a:pPr lvl="0"/>
            <a:endParaRPr lang="nb-NO" sz="2400" b="1" dirty="0" smtClean="0">
              <a:latin typeface="Times New Roman"/>
              <a:cs typeface="Times New Roman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 smtClean="0">
                <a:latin typeface="Times New Roman"/>
                <a:cs typeface="Times New Roman"/>
              </a:rPr>
              <a:t>Universitetet </a:t>
            </a:r>
            <a:r>
              <a:rPr lang="nb-NO" sz="1800" dirty="0">
                <a:latin typeface="Times New Roman"/>
                <a:cs typeface="Times New Roman"/>
              </a:rPr>
              <a:t>skal finne fram til kvinner som er motivert og har potensial til å oppnå personlig opprykk til professor/dosent innen utgangen av 2018 (nytt </a:t>
            </a:r>
            <a:r>
              <a:rPr lang="nb-NO" sz="1800" dirty="0" err="1">
                <a:latin typeface="Times New Roman"/>
                <a:cs typeface="Times New Roman"/>
              </a:rPr>
              <a:t>opprykksprosjekt</a:t>
            </a:r>
            <a:r>
              <a:rPr lang="nb-NO" sz="1800" dirty="0">
                <a:latin typeface="Times New Roman"/>
                <a:cs typeface="Times New Roman"/>
              </a:rPr>
              <a:t>)</a:t>
            </a:r>
            <a:r>
              <a:rPr lang="nb-NO" sz="1800" dirty="0" smtClean="0">
                <a:latin typeface="Times New Roman"/>
                <a:cs typeface="Times New Roman"/>
              </a:rPr>
              <a:t>.</a:t>
            </a:r>
            <a:endParaRPr lang="en-US" sz="1800" dirty="0" smtClean="0">
              <a:latin typeface="Times New Roman"/>
              <a:cs typeface="Times New Roman"/>
            </a:endParaRPr>
          </a:p>
          <a:p>
            <a:pPr marL="685592" lvl="1" indent="-342900">
              <a:buFont typeface="+mj-lt"/>
              <a:buAutoNum type="alphaLcPeriod"/>
            </a:pPr>
            <a:endParaRPr lang="en-US" sz="1800" dirty="0" smtClean="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UiT </a:t>
            </a:r>
            <a:r>
              <a:rPr lang="nb-NO" sz="1800" dirty="0">
                <a:solidFill>
                  <a:srgbClr val="FF0000"/>
                </a:solidFill>
                <a:latin typeface="Times New Roman"/>
                <a:cs typeface="Times New Roman"/>
              </a:rPr>
              <a:t>skal tilby alle nyansatte i fast vitenskapelig stilling en faglig mentor med ansvar for undervisnings- og forskningsmessig </a:t>
            </a:r>
            <a:r>
              <a:rPr lang="nb-NO" sz="1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karriereutvikling.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 smtClean="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UiT </a:t>
            </a:r>
            <a:r>
              <a:rPr lang="nb-NO" sz="1800" dirty="0">
                <a:solidFill>
                  <a:srgbClr val="FF0000"/>
                </a:solidFill>
                <a:latin typeface="Times New Roman"/>
                <a:cs typeface="Times New Roman"/>
              </a:rPr>
              <a:t>skal tilby et mentorprogram for kvinnelige </a:t>
            </a:r>
            <a:r>
              <a:rPr lang="nb-NO" sz="1800" dirty="0" err="1">
                <a:solidFill>
                  <a:srgbClr val="FF0000"/>
                </a:solidFill>
                <a:latin typeface="Times New Roman"/>
                <a:cs typeface="Times New Roman"/>
              </a:rPr>
              <a:t>PhD</a:t>
            </a:r>
            <a:r>
              <a:rPr lang="nb-NO" sz="1800" dirty="0">
                <a:solidFill>
                  <a:srgbClr val="FF0000"/>
                </a:solidFill>
                <a:latin typeface="Times New Roman"/>
                <a:cs typeface="Times New Roman"/>
              </a:rPr>
              <a:t> stipendiater og for kvinnelige </a:t>
            </a:r>
            <a:r>
              <a:rPr lang="nb-NO" sz="1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postdoktorer.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 smtClean="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UiT skal ha en særlig oppmerksomhet rettet mot ledelse av forskningsgrupper, og søke å oppmuntre kvinner til å påta seg forskningslederoppgaver.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 smtClean="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800" dirty="0" smtClean="0">
                <a:latin typeface="Times New Roman"/>
                <a:cs typeface="Times New Roman"/>
              </a:rPr>
              <a:t>UiT </a:t>
            </a:r>
            <a:r>
              <a:rPr lang="nb-NO" sz="1800" dirty="0">
                <a:latin typeface="Times New Roman"/>
                <a:cs typeface="Times New Roman"/>
              </a:rPr>
              <a:t>skal tilby seniorer opplæring i </a:t>
            </a:r>
            <a:r>
              <a:rPr lang="nb-NO" sz="1800" dirty="0" err="1">
                <a:latin typeface="Times New Roman"/>
                <a:cs typeface="Times New Roman"/>
              </a:rPr>
              <a:t>mentoring</a:t>
            </a:r>
            <a:r>
              <a:rPr lang="nb-NO" sz="1800" dirty="0">
                <a:latin typeface="Times New Roman"/>
                <a:cs typeface="Times New Roman"/>
              </a:rPr>
              <a:t> slik at de kan bistå yngre forskere i </a:t>
            </a:r>
            <a:r>
              <a:rPr lang="nb-NO" sz="1800" dirty="0" smtClean="0">
                <a:latin typeface="Times New Roman"/>
                <a:cs typeface="Times New Roman"/>
              </a:rPr>
              <a:t>karriereutvikling.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 smtClean="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800" dirty="0" smtClean="0">
                <a:latin typeface="Times New Roman"/>
                <a:cs typeface="Times New Roman"/>
              </a:rPr>
              <a:t>Kvinner </a:t>
            </a:r>
            <a:r>
              <a:rPr lang="nb-NO" sz="1800" dirty="0">
                <a:latin typeface="Times New Roman"/>
                <a:cs typeface="Times New Roman"/>
              </a:rPr>
              <a:t>i administrative og tekniske stillinger skal tilbys karrierefremmende tiltak i tråd med mål som settes i tiltaksplan etter </a:t>
            </a:r>
            <a:r>
              <a:rPr lang="nb-NO" sz="1800" dirty="0" smtClean="0">
                <a:latin typeface="Times New Roman"/>
                <a:cs typeface="Times New Roman"/>
              </a:rPr>
              <a:t>medarbeidersamtale.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 smtClean="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800" dirty="0" smtClean="0">
                <a:latin typeface="Times New Roman"/>
                <a:cs typeface="Times New Roman"/>
              </a:rPr>
              <a:t>UiT </a:t>
            </a:r>
            <a:r>
              <a:rPr lang="nb-NO" sz="1800" dirty="0">
                <a:latin typeface="Times New Roman"/>
                <a:cs typeface="Times New Roman"/>
              </a:rPr>
              <a:t>skal tilby kompetansetiltak for kvalifisering til lederstilling til kvinner i administrative og tekniske stillinger </a:t>
            </a:r>
            <a:endParaRPr lang="en-US" sz="18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"/>
          <p:cNvSpPr>
            <a:spLocks/>
          </p:cNvSpPr>
          <p:nvPr/>
        </p:nvSpPr>
        <p:spPr bwMode="auto">
          <a:xfrm>
            <a:off x="0" y="0"/>
            <a:ext cx="13004800" cy="97536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824990">
              <a:defRPr/>
            </a:pPr>
            <a:endParaRPr lang="en-US" sz="55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26626" name="AutoShape 2"/>
          <p:cNvSpPr>
            <a:spLocks/>
          </p:cNvSpPr>
          <p:nvPr/>
        </p:nvSpPr>
        <p:spPr bwMode="auto">
          <a:xfrm>
            <a:off x="0" y="0"/>
            <a:ext cx="13017500" cy="9753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53999"/>
                </a:srgbClr>
              </a:gs>
              <a:gs pos="53999">
                <a:srgbClr val="FFFFFF">
                  <a:alpha val="78839"/>
                </a:srgbClr>
              </a:gs>
              <a:gs pos="100000">
                <a:srgbClr val="A6EBFF"/>
              </a:gs>
            </a:gsLst>
            <a:lin ang="27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75" tIns="38075" rIns="38075" bIns="38075" anchor="ctr"/>
          <a:lstStyle/>
          <a:p>
            <a:pPr defTabSz="456917">
              <a:spcBef>
                <a:spcPts val="1000"/>
              </a:spcBef>
              <a:buClrTx/>
              <a:tabLst>
                <a:tab pos="710757" algn="l"/>
              </a:tabLst>
              <a:defRPr/>
            </a:pPr>
            <a:r>
              <a:rPr lang="en-US" sz="1600" b="1">
                <a:latin typeface="Arial" charset="0"/>
                <a:cs typeface="Arial" charset="0"/>
                <a:sym typeface="Arial" charset="0"/>
              </a:rPr>
              <a:t> </a:t>
            </a:r>
            <a:endParaRPr lang="en-US">
              <a:cs typeface="Open Sans" charset="0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H="1">
            <a:off x="11917363" y="6786563"/>
            <a:ext cx="1087437" cy="2967037"/>
          </a:xfrm>
          <a:prstGeom prst="line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9852041" y="8320088"/>
            <a:ext cx="3152775" cy="1431925"/>
          </a:xfrm>
          <a:prstGeom prst="line">
            <a:avLst/>
          </a:prstGeom>
          <a:noFill/>
          <a:ln w="25400" cap="flat" cmpd="sng">
            <a:solidFill>
              <a:srgbClr val="1184A0">
                <a:alpha val="1599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12357100" y="8101030"/>
            <a:ext cx="647700" cy="1650999"/>
          </a:xfrm>
          <a:prstGeom prst="line">
            <a:avLst/>
          </a:prstGeom>
          <a:noFill/>
          <a:ln w="19050" cap="flat" cmpd="sng">
            <a:solidFill>
              <a:srgbClr val="007492">
                <a:alpha val="5999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444500" y="2032000"/>
            <a:ext cx="11872913" cy="0"/>
          </a:xfrm>
          <a:prstGeom prst="line">
            <a:avLst/>
          </a:prstGeom>
          <a:noFill/>
          <a:ln w="12700" cap="flat" cmpd="sng">
            <a:solidFill>
              <a:srgbClr val="00749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title"/>
          </p:nvPr>
        </p:nvSpPr>
        <p:spPr>
          <a:xfrm>
            <a:off x="453727" y="1132388"/>
            <a:ext cx="11874500" cy="1331913"/>
          </a:xfrm>
        </p:spPr>
        <p:txBody>
          <a:bodyPr/>
          <a:lstStyle/>
          <a:p>
            <a:pPr algn="ctr" eaLnBrk="1">
              <a:defRPr/>
            </a:pPr>
            <a:r>
              <a:rPr lang="nb-NO" sz="4400" dirty="0">
                <a:latin typeface="Times New Roman"/>
                <a:ea typeface="Times New Roman"/>
              </a:rPr>
              <a:t>Fakultetsvise likestillingsplaner</a:t>
            </a:r>
            <a:r>
              <a:rPr lang="en-US" sz="4400" dirty="0"/>
              <a:t> </a:t>
            </a:r>
            <a:r>
              <a:rPr lang="en-US" sz="4400" dirty="0" smtClean="0"/>
              <a:t> 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26632" name="AutoShape 8"/>
          <p:cNvSpPr>
            <a:spLocks/>
          </p:cNvSpPr>
          <p:nvPr/>
        </p:nvSpPr>
        <p:spPr bwMode="auto">
          <a:xfrm>
            <a:off x="12571415" y="9332914"/>
            <a:ext cx="322261" cy="355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75" tIns="38075" rIns="38075" bIns="38075" anchor="ctr"/>
          <a:lstStyle/>
          <a:p>
            <a:pPr algn="r">
              <a:buClrTx/>
              <a:defRPr/>
            </a:pPr>
            <a:fld id="{4988875D-6716-1C46-8E75-9A57C118C67C}" type="slidenum">
              <a:rPr lang="en-US" sz="1600">
                <a:solidFill>
                  <a:srgbClr val="9A9A9A"/>
                </a:solidFill>
                <a:latin typeface="Open Sans Light" charset="0"/>
                <a:cs typeface="Open Sans Light" charset="0"/>
                <a:sym typeface="Open Sans Light" charset="0"/>
              </a:rPr>
              <a:pPr algn="r">
                <a:buClrTx/>
                <a:defRPr/>
              </a:pPr>
              <a:t>13</a:t>
            </a:fld>
            <a:endParaRPr lang="en-US">
              <a:cs typeface="Open Sans" charset="0"/>
            </a:endParaRPr>
          </a:p>
        </p:txBody>
      </p:sp>
      <p:sp>
        <p:nvSpPr>
          <p:cNvPr id="39945" name="TextBox 1"/>
          <p:cNvSpPr txBox="1">
            <a:spLocks noChangeArrowheads="1"/>
          </p:cNvSpPr>
          <p:nvPr/>
        </p:nvSpPr>
        <p:spPr bwMode="auto">
          <a:xfrm>
            <a:off x="6502417" y="2428875"/>
            <a:ext cx="6121399" cy="53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0" rIns="91383" bIns="45690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cs typeface="ＭＳ Ｐゴシック" charset="0"/>
                <a:sym typeface="Open Sans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5pPr>
            <a:lvl6pPr marL="25146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6pPr>
            <a:lvl7pPr marL="29718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7pPr>
            <a:lvl8pPr marL="34290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8pPr>
            <a:lvl9pPr marL="38862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9pPr>
          </a:lstStyle>
          <a:p>
            <a:pPr eaLnBrk="1"/>
            <a:endParaRPr lang="en-US" sz="2800">
              <a:latin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36" y="2356520"/>
            <a:ext cx="118813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nb-NO" sz="2400" b="1" dirty="0" smtClean="0">
                <a:latin typeface="Times New Roman"/>
                <a:ea typeface="Times New Roman"/>
                <a:cs typeface="Times New Roman"/>
              </a:rPr>
              <a:t>Tiltak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nb-NO" sz="2400" dirty="0">
              <a:latin typeface="Times New Roman"/>
              <a:ea typeface="Times New Roman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nb-NO" sz="1800" dirty="0" smtClean="0">
                <a:latin typeface="Times New Roman"/>
                <a:ea typeface="Times New Roman"/>
                <a:cs typeface="Times New Roman"/>
              </a:rPr>
              <a:t>Fakultetene </a:t>
            </a:r>
            <a:r>
              <a:rPr lang="nb-NO" sz="1800" dirty="0">
                <a:latin typeface="Times New Roman"/>
                <a:ea typeface="Times New Roman"/>
                <a:cs typeface="Times New Roman"/>
              </a:rPr>
              <a:t>skal utarbeide plan for likestilling som en integrert del av fakultetenes årsplaner. Universitetet skal lage en liste over momenter som skal behandles i planen</a:t>
            </a:r>
            <a:r>
              <a:rPr lang="nb-NO" sz="18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>
              <a:latin typeface="Times New Roman"/>
              <a:ea typeface="Times New Roman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nb-NO" sz="1800" dirty="0">
                <a:latin typeface="Times New Roman"/>
                <a:ea typeface="Times New Roman"/>
                <a:cs typeface="Times New Roman"/>
              </a:rPr>
              <a:t>Fakultetene skal ta i bruk egne måltall som er tilpasset de særlige utfordringer som finnes på enkelte enheter når det gjelder kjønnsbalanse. Utvikling over tid skal rapporteres i forhold til måltallene. </a:t>
            </a:r>
            <a:endParaRPr lang="nb-NO" sz="1800" dirty="0" smtClean="0">
              <a:latin typeface="Times New Roman"/>
              <a:ea typeface="Times New Roman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>
              <a:latin typeface="Times New Roman"/>
              <a:ea typeface="Times New Roman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nb-NO" sz="1800" dirty="0">
                <a:latin typeface="Times New Roman"/>
                <a:ea typeface="Times New Roman"/>
                <a:cs typeface="Times New Roman"/>
              </a:rPr>
              <a:t>Universitet skal ha sentrale likestillingsmidler som blant annet skal kunne brukes til å styrke fakultetenes arbeid med likestilling.</a:t>
            </a:r>
            <a:endParaRPr lang="en-US" sz="1800" dirty="0">
              <a:effectLst/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808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"/>
          <p:cNvSpPr>
            <a:spLocks/>
          </p:cNvSpPr>
          <p:nvPr/>
        </p:nvSpPr>
        <p:spPr bwMode="auto">
          <a:xfrm>
            <a:off x="0" y="0"/>
            <a:ext cx="13004800" cy="97536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824990">
              <a:defRPr/>
            </a:pPr>
            <a:endParaRPr lang="en-US" sz="55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26626" name="AutoShape 2"/>
          <p:cNvSpPr>
            <a:spLocks/>
          </p:cNvSpPr>
          <p:nvPr/>
        </p:nvSpPr>
        <p:spPr bwMode="auto">
          <a:xfrm>
            <a:off x="0" y="0"/>
            <a:ext cx="13017500" cy="9753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53999"/>
                </a:srgbClr>
              </a:gs>
              <a:gs pos="53999">
                <a:srgbClr val="FFFFFF">
                  <a:alpha val="78839"/>
                </a:srgbClr>
              </a:gs>
              <a:gs pos="100000">
                <a:srgbClr val="A6EBFF"/>
              </a:gs>
            </a:gsLst>
            <a:lin ang="27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75" tIns="38075" rIns="38075" bIns="38075" anchor="ctr"/>
          <a:lstStyle/>
          <a:p>
            <a:pPr defTabSz="456917">
              <a:spcBef>
                <a:spcPts val="1000"/>
              </a:spcBef>
              <a:buClrTx/>
              <a:tabLst>
                <a:tab pos="710757" algn="l"/>
              </a:tabLst>
              <a:defRPr/>
            </a:pPr>
            <a:r>
              <a:rPr lang="en-US" sz="1600" b="1">
                <a:latin typeface="Arial" charset="0"/>
                <a:cs typeface="Arial" charset="0"/>
                <a:sym typeface="Arial" charset="0"/>
              </a:rPr>
              <a:t> </a:t>
            </a:r>
            <a:endParaRPr lang="en-US">
              <a:cs typeface="Open Sans" charset="0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H="1">
            <a:off x="11917363" y="6786563"/>
            <a:ext cx="1087437" cy="2967037"/>
          </a:xfrm>
          <a:prstGeom prst="line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9852041" y="8320088"/>
            <a:ext cx="3152775" cy="1431925"/>
          </a:xfrm>
          <a:prstGeom prst="line">
            <a:avLst/>
          </a:prstGeom>
          <a:noFill/>
          <a:ln w="25400" cap="flat" cmpd="sng">
            <a:solidFill>
              <a:srgbClr val="1184A0">
                <a:alpha val="1599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12357100" y="8101030"/>
            <a:ext cx="647700" cy="1650999"/>
          </a:xfrm>
          <a:prstGeom prst="line">
            <a:avLst/>
          </a:prstGeom>
          <a:noFill/>
          <a:ln w="19050" cap="flat" cmpd="sng">
            <a:solidFill>
              <a:srgbClr val="007492">
                <a:alpha val="5999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444500" y="2032000"/>
            <a:ext cx="11872913" cy="0"/>
          </a:xfrm>
          <a:prstGeom prst="line">
            <a:avLst/>
          </a:prstGeom>
          <a:noFill/>
          <a:ln w="12700" cap="flat" cmpd="sng">
            <a:solidFill>
              <a:srgbClr val="00749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title"/>
          </p:nvPr>
        </p:nvSpPr>
        <p:spPr>
          <a:xfrm>
            <a:off x="453727" y="1132388"/>
            <a:ext cx="11874500" cy="1331913"/>
          </a:xfrm>
        </p:spPr>
        <p:txBody>
          <a:bodyPr/>
          <a:lstStyle/>
          <a:p>
            <a:pPr lvl="0" algn="ctr" eaLnBrk="1">
              <a:defRPr/>
            </a:pPr>
            <a:r>
              <a:rPr lang="nb-NO" sz="4400" dirty="0">
                <a:latin typeface="Times New Roman"/>
                <a:ea typeface="Times New Roman"/>
                <a:cs typeface="Times New Roman"/>
              </a:rPr>
              <a:t>Vettet er likt fordelt – kjønnsbalanse gir best utnyttelse av talentene</a:t>
            </a:r>
            <a:r>
              <a:rPr lang="en-US" sz="44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en-US" sz="4400" dirty="0">
                <a:latin typeface="Times New Roman"/>
                <a:ea typeface="Times New Roman"/>
                <a:cs typeface="Times New Roman"/>
              </a:rPr>
            </a:b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26632" name="AutoShape 8"/>
          <p:cNvSpPr>
            <a:spLocks/>
          </p:cNvSpPr>
          <p:nvPr/>
        </p:nvSpPr>
        <p:spPr bwMode="auto">
          <a:xfrm>
            <a:off x="12571415" y="9332914"/>
            <a:ext cx="322261" cy="355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75" tIns="38075" rIns="38075" bIns="38075" anchor="ctr"/>
          <a:lstStyle/>
          <a:p>
            <a:pPr algn="r">
              <a:buClrTx/>
              <a:defRPr/>
            </a:pPr>
            <a:fld id="{4988875D-6716-1C46-8E75-9A57C118C67C}" type="slidenum">
              <a:rPr lang="en-US" sz="1600">
                <a:solidFill>
                  <a:srgbClr val="9A9A9A"/>
                </a:solidFill>
                <a:latin typeface="Open Sans Light" charset="0"/>
                <a:cs typeface="Open Sans Light" charset="0"/>
                <a:sym typeface="Open Sans Light" charset="0"/>
              </a:rPr>
              <a:pPr algn="r">
                <a:buClrTx/>
                <a:defRPr/>
              </a:pPr>
              <a:t>14</a:t>
            </a:fld>
            <a:endParaRPr lang="en-US">
              <a:cs typeface="Open Sans" charset="0"/>
            </a:endParaRPr>
          </a:p>
        </p:txBody>
      </p:sp>
      <p:sp>
        <p:nvSpPr>
          <p:cNvPr id="39945" name="TextBox 1"/>
          <p:cNvSpPr txBox="1">
            <a:spLocks noChangeArrowheads="1"/>
          </p:cNvSpPr>
          <p:nvPr/>
        </p:nvSpPr>
        <p:spPr bwMode="auto">
          <a:xfrm>
            <a:off x="6502417" y="2428875"/>
            <a:ext cx="6121399" cy="53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0" rIns="91383" bIns="45690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cs typeface="ＭＳ Ｐゴシック" charset="0"/>
                <a:sym typeface="Open Sans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5pPr>
            <a:lvl6pPr marL="25146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6pPr>
            <a:lvl7pPr marL="29718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7pPr>
            <a:lvl8pPr marL="34290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8pPr>
            <a:lvl9pPr marL="38862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9pPr>
          </a:lstStyle>
          <a:p>
            <a:pPr eaLnBrk="1"/>
            <a:endParaRPr lang="en-US" sz="2800">
              <a:latin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36" y="2356520"/>
            <a:ext cx="11881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856" y="3076600"/>
            <a:ext cx="10039424" cy="56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5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"/>
          <p:cNvSpPr>
            <a:spLocks/>
          </p:cNvSpPr>
          <p:nvPr/>
        </p:nvSpPr>
        <p:spPr bwMode="auto">
          <a:xfrm>
            <a:off x="0" y="0"/>
            <a:ext cx="13004800" cy="97536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824520">
              <a:defRPr/>
            </a:pPr>
            <a:endParaRPr lang="en-US" sz="55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26626" name="AutoShape 2"/>
          <p:cNvSpPr>
            <a:spLocks/>
          </p:cNvSpPr>
          <p:nvPr/>
        </p:nvSpPr>
        <p:spPr bwMode="auto">
          <a:xfrm>
            <a:off x="0" y="0"/>
            <a:ext cx="13017500" cy="9753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53999"/>
                </a:srgbClr>
              </a:gs>
              <a:gs pos="53999">
                <a:srgbClr val="FFFFFF">
                  <a:alpha val="78839"/>
                </a:srgbClr>
              </a:gs>
              <a:gs pos="100000">
                <a:srgbClr val="A6EBFF"/>
              </a:gs>
            </a:gsLst>
            <a:lin ang="27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52" tIns="38052" rIns="38052" bIns="38052" anchor="ctr"/>
          <a:lstStyle/>
          <a:p>
            <a:pPr defTabSz="456657">
              <a:spcBef>
                <a:spcPts val="1000"/>
              </a:spcBef>
              <a:buClrTx/>
              <a:tabLst>
                <a:tab pos="710351" algn="l"/>
              </a:tabLst>
              <a:defRPr/>
            </a:pPr>
            <a:r>
              <a:rPr lang="en-US" sz="1600" b="1">
                <a:latin typeface="Arial" charset="0"/>
                <a:cs typeface="Arial" charset="0"/>
                <a:sym typeface="Arial" charset="0"/>
              </a:rPr>
              <a:t> </a:t>
            </a:r>
            <a:endParaRPr lang="en-US">
              <a:cs typeface="Open Sans" charset="0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H="1">
            <a:off x="11917363" y="6786563"/>
            <a:ext cx="1087437" cy="2967037"/>
          </a:xfrm>
          <a:prstGeom prst="line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65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9852057" y="8320088"/>
            <a:ext cx="3152775" cy="1431925"/>
          </a:xfrm>
          <a:prstGeom prst="line">
            <a:avLst/>
          </a:prstGeom>
          <a:noFill/>
          <a:ln w="25400" cap="flat" cmpd="sng">
            <a:solidFill>
              <a:srgbClr val="1184A0">
                <a:alpha val="1599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65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12357100" y="8101046"/>
            <a:ext cx="647700" cy="1650999"/>
          </a:xfrm>
          <a:prstGeom prst="line">
            <a:avLst/>
          </a:prstGeom>
          <a:noFill/>
          <a:ln w="19050" cap="flat" cmpd="sng">
            <a:solidFill>
              <a:srgbClr val="007492">
                <a:alpha val="5999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65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32" name="AutoShape 8"/>
          <p:cNvSpPr>
            <a:spLocks/>
          </p:cNvSpPr>
          <p:nvPr/>
        </p:nvSpPr>
        <p:spPr bwMode="auto">
          <a:xfrm>
            <a:off x="12571415" y="9332914"/>
            <a:ext cx="322261" cy="355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52" tIns="38052" rIns="38052" bIns="38052" anchor="ctr"/>
          <a:lstStyle/>
          <a:p>
            <a:pPr algn="r">
              <a:buClrTx/>
              <a:defRPr/>
            </a:pPr>
            <a:fld id="{4988875D-6716-1C46-8E75-9A57C118C67C}" type="slidenum">
              <a:rPr lang="en-US" sz="1600">
                <a:solidFill>
                  <a:srgbClr val="9A9A9A"/>
                </a:solidFill>
                <a:latin typeface="Open Sans Light" charset="0"/>
                <a:cs typeface="Open Sans Light" charset="0"/>
                <a:sym typeface="Open Sans Light" charset="0"/>
              </a:rPr>
              <a:pPr algn="r">
                <a:buClrTx/>
                <a:defRPr/>
              </a:pPr>
              <a:t>2</a:t>
            </a:fld>
            <a:endParaRPr lang="en-US">
              <a:cs typeface="Open Sans" charset="0"/>
            </a:endParaRPr>
          </a:p>
        </p:txBody>
      </p:sp>
      <p:sp>
        <p:nvSpPr>
          <p:cNvPr id="39945" name="TextBox 1"/>
          <p:cNvSpPr txBox="1">
            <a:spLocks noChangeArrowheads="1"/>
          </p:cNvSpPr>
          <p:nvPr/>
        </p:nvSpPr>
        <p:spPr bwMode="auto">
          <a:xfrm>
            <a:off x="6502432" y="2428875"/>
            <a:ext cx="6121399" cy="53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2" tIns="45663" rIns="91332" bIns="45663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cs typeface="ＭＳ Ｐゴシック" charset="0"/>
                <a:sym typeface="Open Sans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5pPr>
            <a:lvl6pPr marL="25146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6pPr>
            <a:lvl7pPr marL="29718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7pPr>
            <a:lvl8pPr marL="34290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8pPr>
            <a:lvl9pPr marL="38862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9pPr>
          </a:lstStyle>
          <a:p>
            <a:pPr eaLnBrk="1"/>
            <a:endParaRPr lang="en-US" sz="2800">
              <a:latin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722" y="2212523"/>
            <a:ext cx="11881320" cy="830882"/>
          </a:xfrm>
          <a:prstGeom prst="rect">
            <a:avLst/>
          </a:prstGeom>
          <a:noFill/>
        </p:spPr>
        <p:txBody>
          <a:bodyPr wrap="square" lIns="91332" tIns="45663" rIns="91332" bIns="45663" rtlCol="0">
            <a:spAutoFit/>
          </a:bodyPr>
          <a:lstStyle/>
          <a:p>
            <a:pPr marL="685188" lvl="2" indent="0"/>
            <a:endParaRPr lang="en-US" sz="2400" dirty="0">
              <a:latin typeface="Times New Roman"/>
              <a:cs typeface="Times New Roman"/>
            </a:endParaRPr>
          </a:p>
          <a:p>
            <a:pPr marL="570821" indent="-570821">
              <a:buFont typeface="Arial"/>
              <a:buChar char="•"/>
            </a:pP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63283" y="166907"/>
            <a:ext cx="11054080" cy="2133599"/>
          </a:xfrm>
        </p:spPr>
        <p:txBody>
          <a:bodyPr>
            <a:normAutofit/>
          </a:bodyPr>
          <a:lstStyle/>
          <a:p>
            <a:r>
              <a:rPr lang="nb-NO" sz="3600" b="1" dirty="0" smtClean="0">
                <a:solidFill>
                  <a:schemeClr val="tx1"/>
                </a:solidFill>
              </a:rPr>
              <a:t>Kjønnsbalanse i akademia kommer ikke av seg selv…….</a:t>
            </a:r>
            <a:endParaRPr lang="nb-NO" sz="3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88" y="3724672"/>
            <a:ext cx="3449387" cy="48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3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"/>
          <p:cNvSpPr>
            <a:spLocks/>
          </p:cNvSpPr>
          <p:nvPr/>
        </p:nvSpPr>
        <p:spPr bwMode="auto">
          <a:xfrm>
            <a:off x="0" y="0"/>
            <a:ext cx="13004800" cy="97536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824520">
              <a:defRPr/>
            </a:pPr>
            <a:endParaRPr lang="en-US" sz="55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26626" name="AutoShape 2"/>
          <p:cNvSpPr>
            <a:spLocks/>
          </p:cNvSpPr>
          <p:nvPr/>
        </p:nvSpPr>
        <p:spPr bwMode="auto">
          <a:xfrm>
            <a:off x="0" y="0"/>
            <a:ext cx="13017500" cy="9753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53999"/>
                </a:srgbClr>
              </a:gs>
              <a:gs pos="53999">
                <a:srgbClr val="FFFFFF">
                  <a:alpha val="78839"/>
                </a:srgbClr>
              </a:gs>
              <a:gs pos="100000">
                <a:srgbClr val="A6EBFF"/>
              </a:gs>
            </a:gsLst>
            <a:lin ang="27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52" tIns="38052" rIns="38052" bIns="38052" anchor="ctr"/>
          <a:lstStyle/>
          <a:p>
            <a:pPr defTabSz="456657">
              <a:spcBef>
                <a:spcPts val="1000"/>
              </a:spcBef>
              <a:buClrTx/>
              <a:tabLst>
                <a:tab pos="710351" algn="l"/>
              </a:tabLst>
              <a:defRPr/>
            </a:pPr>
            <a:r>
              <a:rPr lang="en-US" sz="1600" b="1">
                <a:latin typeface="Arial" charset="0"/>
                <a:cs typeface="Arial" charset="0"/>
                <a:sym typeface="Arial" charset="0"/>
              </a:rPr>
              <a:t> </a:t>
            </a:r>
            <a:endParaRPr lang="en-US">
              <a:cs typeface="Open Sans" charset="0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H="1">
            <a:off x="11917363" y="6786563"/>
            <a:ext cx="1087437" cy="2967037"/>
          </a:xfrm>
          <a:prstGeom prst="line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65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9852057" y="8320088"/>
            <a:ext cx="3152775" cy="1431925"/>
          </a:xfrm>
          <a:prstGeom prst="line">
            <a:avLst/>
          </a:prstGeom>
          <a:noFill/>
          <a:ln w="25400" cap="flat" cmpd="sng">
            <a:solidFill>
              <a:srgbClr val="1184A0">
                <a:alpha val="1599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65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12357100" y="8101046"/>
            <a:ext cx="647700" cy="1650999"/>
          </a:xfrm>
          <a:prstGeom prst="line">
            <a:avLst/>
          </a:prstGeom>
          <a:noFill/>
          <a:ln w="19050" cap="flat" cmpd="sng">
            <a:solidFill>
              <a:srgbClr val="007492">
                <a:alpha val="5999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65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32" name="AutoShape 8"/>
          <p:cNvSpPr>
            <a:spLocks/>
          </p:cNvSpPr>
          <p:nvPr/>
        </p:nvSpPr>
        <p:spPr bwMode="auto">
          <a:xfrm>
            <a:off x="12571415" y="9332914"/>
            <a:ext cx="322261" cy="355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52" tIns="38052" rIns="38052" bIns="38052" anchor="ctr"/>
          <a:lstStyle/>
          <a:p>
            <a:pPr algn="r">
              <a:buClrTx/>
              <a:defRPr/>
            </a:pPr>
            <a:fld id="{4988875D-6716-1C46-8E75-9A57C118C67C}" type="slidenum">
              <a:rPr lang="en-US" sz="1600">
                <a:solidFill>
                  <a:srgbClr val="9A9A9A"/>
                </a:solidFill>
                <a:latin typeface="Open Sans Light" charset="0"/>
                <a:cs typeface="Open Sans Light" charset="0"/>
                <a:sym typeface="Open Sans Light" charset="0"/>
              </a:rPr>
              <a:pPr algn="r">
                <a:buClrTx/>
                <a:defRPr/>
              </a:pPr>
              <a:t>3</a:t>
            </a:fld>
            <a:endParaRPr lang="en-US">
              <a:cs typeface="Open Sans" charset="0"/>
            </a:endParaRPr>
          </a:p>
        </p:txBody>
      </p:sp>
      <p:sp>
        <p:nvSpPr>
          <p:cNvPr id="39945" name="TextBox 1"/>
          <p:cNvSpPr txBox="1">
            <a:spLocks noChangeArrowheads="1"/>
          </p:cNvSpPr>
          <p:nvPr/>
        </p:nvSpPr>
        <p:spPr bwMode="auto">
          <a:xfrm>
            <a:off x="6502432" y="2428875"/>
            <a:ext cx="6121399" cy="53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2" tIns="45663" rIns="91332" bIns="45663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cs typeface="ＭＳ Ｐゴシック" charset="0"/>
                <a:sym typeface="Open Sans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5pPr>
            <a:lvl6pPr marL="25146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6pPr>
            <a:lvl7pPr marL="29718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7pPr>
            <a:lvl8pPr marL="34290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8pPr>
            <a:lvl9pPr marL="38862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9pPr>
          </a:lstStyle>
          <a:p>
            <a:pPr eaLnBrk="1"/>
            <a:endParaRPr lang="en-US" sz="2800">
              <a:latin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722" y="2212523"/>
            <a:ext cx="11881320" cy="830882"/>
          </a:xfrm>
          <a:prstGeom prst="rect">
            <a:avLst/>
          </a:prstGeom>
          <a:noFill/>
        </p:spPr>
        <p:txBody>
          <a:bodyPr wrap="square" lIns="91332" tIns="45663" rIns="91332" bIns="45663" rtlCol="0">
            <a:spAutoFit/>
          </a:bodyPr>
          <a:lstStyle/>
          <a:p>
            <a:pPr marL="685188" lvl="2" indent="0"/>
            <a:endParaRPr lang="en-US" sz="2400" dirty="0">
              <a:latin typeface="Times New Roman"/>
              <a:cs typeface="Times New Roman"/>
            </a:endParaRPr>
          </a:p>
          <a:p>
            <a:pPr marL="570821" indent="-570821">
              <a:buFont typeface="Arial"/>
              <a:buChar char="•"/>
            </a:pP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2" name="Picture 1" descr="ScienceMagEditoria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49" y="0"/>
            <a:ext cx="7455401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18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"/>
          <p:cNvSpPr>
            <a:spLocks/>
          </p:cNvSpPr>
          <p:nvPr/>
        </p:nvSpPr>
        <p:spPr bwMode="auto">
          <a:xfrm>
            <a:off x="0" y="0"/>
            <a:ext cx="13004800" cy="97536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824520">
              <a:defRPr/>
            </a:pPr>
            <a:endParaRPr lang="en-US" sz="55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26626" name="AutoShape 2"/>
          <p:cNvSpPr>
            <a:spLocks/>
          </p:cNvSpPr>
          <p:nvPr/>
        </p:nvSpPr>
        <p:spPr bwMode="auto">
          <a:xfrm>
            <a:off x="0" y="0"/>
            <a:ext cx="13017500" cy="9753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53999"/>
                </a:srgbClr>
              </a:gs>
              <a:gs pos="53999">
                <a:srgbClr val="FFFFFF">
                  <a:alpha val="78839"/>
                </a:srgbClr>
              </a:gs>
              <a:gs pos="100000">
                <a:srgbClr val="A6EBFF"/>
              </a:gs>
            </a:gsLst>
            <a:lin ang="27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52" tIns="38052" rIns="38052" bIns="38052" anchor="ctr"/>
          <a:lstStyle/>
          <a:p>
            <a:pPr marL="285750" indent="-285750" defTabSz="456657">
              <a:spcBef>
                <a:spcPts val="1000"/>
              </a:spcBef>
              <a:buClrTx/>
              <a:buFont typeface="Arial"/>
              <a:buChar char="•"/>
              <a:tabLst>
                <a:tab pos="710351" algn="l"/>
              </a:tabLst>
              <a:defRPr/>
            </a:pPr>
            <a:r>
              <a:rPr lang="en-US" sz="1600" b="1" dirty="0" smtClean="0">
                <a:latin typeface="Arial" charset="0"/>
                <a:cs typeface="Arial" charset="0"/>
                <a:sym typeface="Arial" charset="0"/>
              </a:rPr>
              <a:t> </a:t>
            </a:r>
            <a:endParaRPr lang="en-US" dirty="0">
              <a:cs typeface="Open Sans" charset="0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H="1">
            <a:off x="11917363" y="6786563"/>
            <a:ext cx="1087437" cy="2967037"/>
          </a:xfrm>
          <a:prstGeom prst="line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65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9852057" y="8320088"/>
            <a:ext cx="3152775" cy="1431925"/>
          </a:xfrm>
          <a:prstGeom prst="line">
            <a:avLst/>
          </a:prstGeom>
          <a:noFill/>
          <a:ln w="25400" cap="flat" cmpd="sng">
            <a:solidFill>
              <a:srgbClr val="1184A0">
                <a:alpha val="1599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65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12357100" y="8101046"/>
            <a:ext cx="647700" cy="1650999"/>
          </a:xfrm>
          <a:prstGeom prst="line">
            <a:avLst/>
          </a:prstGeom>
          <a:noFill/>
          <a:ln w="19050" cap="flat" cmpd="sng">
            <a:solidFill>
              <a:srgbClr val="007492">
                <a:alpha val="5999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65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444500" y="2032000"/>
            <a:ext cx="11872913" cy="0"/>
          </a:xfrm>
          <a:prstGeom prst="line">
            <a:avLst/>
          </a:prstGeom>
          <a:noFill/>
          <a:ln w="12700" cap="flat" cmpd="sng">
            <a:solidFill>
              <a:srgbClr val="00749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65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title"/>
          </p:nvPr>
        </p:nvSpPr>
        <p:spPr>
          <a:xfrm>
            <a:off x="453727" y="628345"/>
            <a:ext cx="11874500" cy="1331913"/>
          </a:xfrm>
        </p:spPr>
        <p:txBody>
          <a:bodyPr>
            <a:normAutofit/>
          </a:bodyPr>
          <a:lstStyle/>
          <a:p>
            <a:pPr algn="ctr" eaLnBrk="1">
              <a:defRPr/>
            </a:pPr>
            <a:r>
              <a:rPr lang="en-US" sz="4400" b="1" dirty="0" smtClean="0">
                <a:latin typeface="Times New Roman"/>
                <a:cs typeface="Times New Roman"/>
              </a:rPr>
              <a:t>Guiding principles for gender equality plan</a:t>
            </a:r>
            <a:endParaRPr lang="en-US" sz="4400" b="1" dirty="0">
              <a:latin typeface="Times New Roman"/>
              <a:cs typeface="Times New Roman"/>
            </a:endParaRPr>
          </a:p>
        </p:txBody>
      </p:sp>
      <p:sp>
        <p:nvSpPr>
          <p:cNvPr id="26632" name="AutoShape 8"/>
          <p:cNvSpPr>
            <a:spLocks/>
          </p:cNvSpPr>
          <p:nvPr/>
        </p:nvSpPr>
        <p:spPr bwMode="auto">
          <a:xfrm>
            <a:off x="12571415" y="9332914"/>
            <a:ext cx="322261" cy="355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52" tIns="38052" rIns="38052" bIns="38052" anchor="ctr"/>
          <a:lstStyle/>
          <a:p>
            <a:pPr algn="r">
              <a:buClrTx/>
              <a:defRPr/>
            </a:pPr>
            <a:fld id="{4988875D-6716-1C46-8E75-9A57C118C67C}" type="slidenum">
              <a:rPr lang="en-US" sz="1600">
                <a:solidFill>
                  <a:srgbClr val="9A9A9A"/>
                </a:solidFill>
                <a:latin typeface="Open Sans Light" charset="0"/>
                <a:cs typeface="Open Sans Light" charset="0"/>
                <a:sym typeface="Open Sans Light" charset="0"/>
              </a:rPr>
              <a:pPr algn="r">
                <a:buClrTx/>
                <a:defRPr/>
              </a:pPr>
              <a:t>4</a:t>
            </a:fld>
            <a:endParaRPr lang="en-US">
              <a:cs typeface="Open Sans" charset="0"/>
            </a:endParaRPr>
          </a:p>
        </p:txBody>
      </p:sp>
      <p:sp>
        <p:nvSpPr>
          <p:cNvPr id="39945" name="TextBox 1"/>
          <p:cNvSpPr txBox="1">
            <a:spLocks noChangeArrowheads="1"/>
          </p:cNvSpPr>
          <p:nvPr/>
        </p:nvSpPr>
        <p:spPr bwMode="auto">
          <a:xfrm>
            <a:off x="6502432" y="2428875"/>
            <a:ext cx="6121399" cy="53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2" tIns="45663" rIns="91332" bIns="45663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cs typeface="ＭＳ Ｐゴシック" charset="0"/>
                <a:sym typeface="Open Sans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5pPr>
            <a:lvl6pPr marL="25146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6pPr>
            <a:lvl7pPr marL="29718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7pPr>
            <a:lvl8pPr marL="34290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8pPr>
            <a:lvl9pPr marL="38862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9pPr>
          </a:lstStyle>
          <a:p>
            <a:pPr eaLnBrk="1"/>
            <a:endParaRPr lang="en-US" sz="2800">
              <a:latin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720" y="2068488"/>
            <a:ext cx="11881320" cy="830882"/>
          </a:xfrm>
          <a:prstGeom prst="rect">
            <a:avLst/>
          </a:prstGeom>
          <a:noFill/>
        </p:spPr>
        <p:txBody>
          <a:bodyPr wrap="square" lIns="91332" tIns="45663" rIns="91332" bIns="45663" rtlCol="0">
            <a:spAutoFit/>
          </a:bodyPr>
          <a:lstStyle/>
          <a:p>
            <a:pPr marL="570821" indent="-570821">
              <a:buFont typeface="Arial"/>
              <a:buChar char="•"/>
            </a:pPr>
            <a:r>
              <a:rPr lang="nb-NO" sz="2400" dirty="0" smtClean="0">
                <a:latin typeface="Times New Roman"/>
                <a:cs typeface="Times New Roman"/>
              </a:rPr>
              <a:t>UiT </a:t>
            </a:r>
            <a:r>
              <a:rPr lang="nb-NO" sz="2400" dirty="0" err="1" smtClean="0">
                <a:latin typeface="Times New Roman"/>
                <a:cs typeface="Times New Roman"/>
              </a:rPr>
              <a:t>are</a:t>
            </a:r>
            <a:r>
              <a:rPr lang="nb-NO" sz="2400" dirty="0" smtClean="0">
                <a:latin typeface="Times New Roman"/>
                <a:cs typeface="Times New Roman"/>
              </a:rPr>
              <a:t> </a:t>
            </a:r>
            <a:r>
              <a:rPr lang="nb-NO" sz="2400" dirty="0" err="1" smtClean="0">
                <a:latin typeface="Times New Roman"/>
                <a:cs typeface="Times New Roman"/>
              </a:rPr>
              <a:t>doing</a:t>
            </a:r>
            <a:r>
              <a:rPr lang="nb-NO" sz="2400" dirty="0" smtClean="0">
                <a:latin typeface="Times New Roman"/>
                <a:cs typeface="Times New Roman"/>
              </a:rPr>
              <a:t> </a:t>
            </a:r>
            <a:r>
              <a:rPr lang="nb-NO" sz="2400" dirty="0" err="1" smtClean="0">
                <a:latin typeface="Times New Roman"/>
                <a:cs typeface="Times New Roman"/>
              </a:rPr>
              <a:t>fairly</a:t>
            </a:r>
            <a:r>
              <a:rPr lang="nb-NO" sz="2400" dirty="0" smtClean="0">
                <a:latin typeface="Times New Roman"/>
                <a:cs typeface="Times New Roman"/>
              </a:rPr>
              <a:t> </a:t>
            </a:r>
            <a:r>
              <a:rPr lang="nb-NO" sz="2400" dirty="0" err="1" smtClean="0">
                <a:latin typeface="Times New Roman"/>
                <a:cs typeface="Times New Roman"/>
              </a:rPr>
              <a:t>well</a:t>
            </a:r>
            <a:r>
              <a:rPr lang="nb-NO" sz="2400" dirty="0" smtClean="0">
                <a:latin typeface="Times New Roman"/>
                <a:cs typeface="Times New Roman"/>
              </a:rPr>
              <a:t> </a:t>
            </a:r>
            <a:r>
              <a:rPr lang="nb-NO" sz="2400" dirty="0" err="1" smtClean="0">
                <a:latin typeface="Times New Roman"/>
                <a:cs typeface="Times New Roman"/>
              </a:rPr>
              <a:t>on</a:t>
            </a:r>
            <a:r>
              <a:rPr lang="nb-NO" sz="2400" dirty="0" smtClean="0">
                <a:latin typeface="Times New Roman"/>
                <a:cs typeface="Times New Roman"/>
              </a:rPr>
              <a:t> </a:t>
            </a:r>
            <a:r>
              <a:rPr lang="nb-NO" sz="2400" dirty="0" err="1" smtClean="0">
                <a:latin typeface="Times New Roman"/>
                <a:cs typeface="Times New Roman"/>
              </a:rPr>
              <a:t>gender</a:t>
            </a:r>
            <a:r>
              <a:rPr lang="nb-NO" sz="2400" dirty="0" smtClean="0">
                <a:latin typeface="Times New Roman"/>
                <a:cs typeface="Times New Roman"/>
              </a:rPr>
              <a:t> </a:t>
            </a:r>
            <a:r>
              <a:rPr lang="nb-NO" sz="2400" dirty="0" err="1" smtClean="0">
                <a:latin typeface="Times New Roman"/>
                <a:cs typeface="Times New Roman"/>
              </a:rPr>
              <a:t>balance</a:t>
            </a:r>
            <a:r>
              <a:rPr lang="nb-NO" sz="2400" dirty="0" smtClean="0">
                <a:latin typeface="Times New Roman"/>
                <a:cs typeface="Times New Roman"/>
              </a:rPr>
              <a:t>, </a:t>
            </a:r>
            <a:r>
              <a:rPr lang="nb-NO" sz="2400" dirty="0" err="1" smtClean="0">
                <a:latin typeface="Times New Roman"/>
                <a:cs typeface="Times New Roman"/>
              </a:rPr>
              <a:t>but</a:t>
            </a:r>
            <a:r>
              <a:rPr lang="nb-NO" sz="2400" dirty="0" smtClean="0">
                <a:latin typeface="Times New Roman"/>
                <a:cs typeface="Times New Roman"/>
              </a:rPr>
              <a:t> </a:t>
            </a:r>
            <a:r>
              <a:rPr lang="nb-NO" sz="2400" dirty="0" err="1" smtClean="0">
                <a:latin typeface="Times New Roman"/>
                <a:cs typeface="Times New Roman"/>
              </a:rPr>
              <a:t>we</a:t>
            </a:r>
            <a:r>
              <a:rPr lang="nb-NO" sz="2400" dirty="0" smtClean="0">
                <a:latin typeface="Times New Roman"/>
                <a:cs typeface="Times New Roman"/>
              </a:rPr>
              <a:t> do </a:t>
            </a:r>
            <a:r>
              <a:rPr lang="nb-NO" sz="2400" dirty="0" err="1" smtClean="0">
                <a:latin typeface="Times New Roman"/>
                <a:cs typeface="Times New Roman"/>
              </a:rPr>
              <a:t>loose</a:t>
            </a:r>
            <a:r>
              <a:rPr lang="nb-NO" sz="2400" dirty="0" smtClean="0">
                <a:latin typeface="Times New Roman"/>
                <a:cs typeface="Times New Roman"/>
              </a:rPr>
              <a:t> </a:t>
            </a:r>
            <a:r>
              <a:rPr lang="nb-NO" sz="2400" dirty="0" err="1" smtClean="0">
                <a:latin typeface="Times New Roman"/>
                <a:cs typeface="Times New Roman"/>
              </a:rPr>
              <a:t>women</a:t>
            </a:r>
            <a:r>
              <a:rPr lang="nb-NO" sz="2400" dirty="0" smtClean="0">
                <a:latin typeface="Times New Roman"/>
                <a:cs typeface="Times New Roman"/>
              </a:rPr>
              <a:t> </a:t>
            </a:r>
            <a:r>
              <a:rPr lang="nb-NO" sz="2400" dirty="0" smtClean="0">
                <a:latin typeface="Times New Roman"/>
                <a:cs typeface="Times New Roman"/>
              </a:rPr>
              <a:t>from </a:t>
            </a:r>
            <a:r>
              <a:rPr lang="nb-NO" sz="2400" dirty="0" err="1" smtClean="0">
                <a:latin typeface="Times New Roman"/>
                <a:cs typeface="Times New Roman"/>
              </a:rPr>
              <a:t>PhD</a:t>
            </a:r>
            <a:r>
              <a:rPr lang="nb-NO" sz="2400" dirty="0" smtClean="0">
                <a:latin typeface="Times New Roman"/>
                <a:cs typeface="Times New Roman"/>
              </a:rPr>
              <a:t> to </a:t>
            </a:r>
            <a:r>
              <a:rPr lang="nb-NO" sz="2400" dirty="0" err="1" smtClean="0">
                <a:latin typeface="Times New Roman"/>
                <a:cs typeface="Times New Roman"/>
              </a:rPr>
              <a:t>postdocs</a:t>
            </a:r>
            <a:r>
              <a:rPr lang="nb-NO" sz="2400" dirty="0" smtClean="0">
                <a:latin typeface="Times New Roman"/>
                <a:cs typeface="Times New Roman"/>
              </a:rPr>
              <a:t>. 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2" name="Picture 1" descr="Sa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16" y="3580656"/>
            <a:ext cx="6642557" cy="3184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1760" y="7109048"/>
            <a:ext cx="10729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Continued focus on increasing the number of female professors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Get a better understanding the loss of females from PhD to postdoc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Focus on differences in different research areas: Efforts to increase recruitment of new students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Increased focus on gender equality for technical/administrative staff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718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"/>
          <p:cNvSpPr>
            <a:spLocks/>
          </p:cNvSpPr>
          <p:nvPr/>
        </p:nvSpPr>
        <p:spPr bwMode="auto">
          <a:xfrm>
            <a:off x="0" y="0"/>
            <a:ext cx="13004800" cy="97536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824990">
              <a:defRPr/>
            </a:pPr>
            <a:endParaRPr lang="en-US" sz="55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26626" name="AutoShape 2"/>
          <p:cNvSpPr>
            <a:spLocks/>
          </p:cNvSpPr>
          <p:nvPr/>
        </p:nvSpPr>
        <p:spPr bwMode="auto">
          <a:xfrm>
            <a:off x="0" y="0"/>
            <a:ext cx="13017500" cy="9753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53999"/>
                </a:srgbClr>
              </a:gs>
              <a:gs pos="53999">
                <a:srgbClr val="FFFFFF">
                  <a:alpha val="78839"/>
                </a:srgbClr>
              </a:gs>
              <a:gs pos="100000">
                <a:srgbClr val="A6EBFF"/>
              </a:gs>
            </a:gsLst>
            <a:lin ang="27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75" tIns="38075" rIns="38075" bIns="38075" anchor="ctr"/>
          <a:lstStyle/>
          <a:p>
            <a:pPr defTabSz="456917">
              <a:spcBef>
                <a:spcPts val="1000"/>
              </a:spcBef>
              <a:buClrTx/>
              <a:tabLst>
                <a:tab pos="710757" algn="l"/>
              </a:tabLst>
              <a:defRPr/>
            </a:pPr>
            <a:r>
              <a:rPr lang="en-US" sz="1600" b="1">
                <a:latin typeface="Arial" charset="0"/>
                <a:cs typeface="Arial" charset="0"/>
                <a:sym typeface="Arial" charset="0"/>
              </a:rPr>
              <a:t> </a:t>
            </a:r>
            <a:endParaRPr lang="en-US">
              <a:cs typeface="Open Sans" charset="0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H="1">
            <a:off x="11917363" y="6786563"/>
            <a:ext cx="1087437" cy="2967037"/>
          </a:xfrm>
          <a:prstGeom prst="line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9852041" y="8320088"/>
            <a:ext cx="3152775" cy="1431925"/>
          </a:xfrm>
          <a:prstGeom prst="line">
            <a:avLst/>
          </a:prstGeom>
          <a:noFill/>
          <a:ln w="25400" cap="flat" cmpd="sng">
            <a:solidFill>
              <a:srgbClr val="1184A0">
                <a:alpha val="1599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12357100" y="8101030"/>
            <a:ext cx="647700" cy="1650999"/>
          </a:xfrm>
          <a:prstGeom prst="line">
            <a:avLst/>
          </a:prstGeom>
          <a:noFill/>
          <a:ln w="19050" cap="flat" cmpd="sng">
            <a:solidFill>
              <a:srgbClr val="007492">
                <a:alpha val="5999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444500" y="2032000"/>
            <a:ext cx="11872913" cy="0"/>
          </a:xfrm>
          <a:prstGeom prst="line">
            <a:avLst/>
          </a:prstGeom>
          <a:noFill/>
          <a:ln w="12700" cap="flat" cmpd="sng">
            <a:solidFill>
              <a:srgbClr val="00749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title"/>
          </p:nvPr>
        </p:nvSpPr>
        <p:spPr>
          <a:xfrm>
            <a:off x="453727" y="1132388"/>
            <a:ext cx="11874500" cy="1331913"/>
          </a:xfrm>
        </p:spPr>
        <p:txBody>
          <a:bodyPr/>
          <a:lstStyle/>
          <a:p>
            <a:pPr algn="ctr" eaLnBrk="1">
              <a:defRPr/>
            </a:pPr>
            <a:r>
              <a:rPr lang="en-US" sz="4400" dirty="0" err="1" smtClean="0">
                <a:latin typeface="Times New Roman"/>
                <a:cs typeface="Times New Roman"/>
              </a:rPr>
              <a:t>Likestilling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err="1" smtClean="0">
                <a:latin typeface="Times New Roman"/>
                <a:cs typeface="Times New Roman"/>
              </a:rPr>
              <a:t>i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err="1" smtClean="0">
                <a:latin typeface="Times New Roman"/>
                <a:cs typeface="Times New Roman"/>
              </a:rPr>
              <a:t>norsk</a:t>
            </a:r>
            <a:r>
              <a:rPr lang="en-US" sz="4400" dirty="0" smtClean="0">
                <a:latin typeface="Times New Roman"/>
                <a:cs typeface="Times New Roman"/>
              </a:rPr>
              <a:t> </a:t>
            </a:r>
            <a:r>
              <a:rPr lang="en-US" sz="4400" dirty="0" err="1" smtClean="0">
                <a:latin typeface="Times New Roman"/>
                <a:cs typeface="Times New Roman"/>
              </a:rPr>
              <a:t>akademia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26632" name="AutoShape 8"/>
          <p:cNvSpPr>
            <a:spLocks/>
          </p:cNvSpPr>
          <p:nvPr/>
        </p:nvSpPr>
        <p:spPr bwMode="auto">
          <a:xfrm>
            <a:off x="12571415" y="9332914"/>
            <a:ext cx="322261" cy="355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75" tIns="38075" rIns="38075" bIns="38075" anchor="ctr"/>
          <a:lstStyle/>
          <a:p>
            <a:pPr algn="r">
              <a:buClrTx/>
              <a:defRPr/>
            </a:pPr>
            <a:fld id="{4988875D-6716-1C46-8E75-9A57C118C67C}" type="slidenum">
              <a:rPr lang="en-US" sz="1600">
                <a:solidFill>
                  <a:srgbClr val="9A9A9A"/>
                </a:solidFill>
                <a:latin typeface="Open Sans Light" charset="0"/>
                <a:cs typeface="Open Sans Light" charset="0"/>
                <a:sym typeface="Open Sans Light" charset="0"/>
              </a:rPr>
              <a:pPr algn="r">
                <a:buClrTx/>
                <a:defRPr/>
              </a:pPr>
              <a:t>5</a:t>
            </a:fld>
            <a:endParaRPr lang="en-US">
              <a:cs typeface="Open Sans" charset="0"/>
            </a:endParaRPr>
          </a:p>
        </p:txBody>
      </p:sp>
      <p:sp>
        <p:nvSpPr>
          <p:cNvPr id="39945" name="TextBox 1"/>
          <p:cNvSpPr txBox="1">
            <a:spLocks noChangeArrowheads="1"/>
          </p:cNvSpPr>
          <p:nvPr/>
        </p:nvSpPr>
        <p:spPr bwMode="auto">
          <a:xfrm>
            <a:off x="6502417" y="2428875"/>
            <a:ext cx="6121399" cy="53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0" rIns="91383" bIns="45690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cs typeface="ＭＳ Ｐゴシック" charset="0"/>
                <a:sym typeface="Open Sans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5pPr>
            <a:lvl6pPr marL="25146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6pPr>
            <a:lvl7pPr marL="29718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7pPr>
            <a:lvl8pPr marL="34290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8pPr>
            <a:lvl9pPr marL="38862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9pPr>
          </a:lstStyle>
          <a:p>
            <a:pPr eaLnBrk="1"/>
            <a:endParaRPr lang="en-US" sz="280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13" name="Diagram 16"/>
          <p:cNvGraphicFramePr/>
          <p:nvPr>
            <p:extLst>
              <p:ext uri="{D42A27DB-BD31-4B8C-83A1-F6EECF244321}">
                <p14:modId xmlns:p14="http://schemas.microsoft.com/office/powerpoint/2010/main" val="244835845"/>
              </p:ext>
            </p:extLst>
          </p:nvPr>
        </p:nvGraphicFramePr>
        <p:xfrm>
          <a:off x="741760" y="2140496"/>
          <a:ext cx="453650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Diagram 18"/>
          <p:cNvGraphicFramePr/>
          <p:nvPr>
            <p:extLst>
              <p:ext uri="{D42A27DB-BD31-4B8C-83A1-F6EECF244321}">
                <p14:modId xmlns:p14="http://schemas.microsoft.com/office/powerpoint/2010/main" val="811599607"/>
              </p:ext>
            </p:extLst>
          </p:nvPr>
        </p:nvGraphicFramePr>
        <p:xfrm>
          <a:off x="7294488" y="2140496"/>
          <a:ext cx="424847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Diagram 20"/>
          <p:cNvGraphicFramePr/>
          <p:nvPr>
            <p:extLst>
              <p:ext uri="{D42A27DB-BD31-4B8C-83A1-F6EECF244321}">
                <p14:modId xmlns:p14="http://schemas.microsoft.com/office/powerpoint/2010/main" val="469728338"/>
              </p:ext>
            </p:extLst>
          </p:nvPr>
        </p:nvGraphicFramePr>
        <p:xfrm>
          <a:off x="4198144" y="6172944"/>
          <a:ext cx="43924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528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"/>
          <p:cNvSpPr>
            <a:spLocks/>
          </p:cNvSpPr>
          <p:nvPr/>
        </p:nvSpPr>
        <p:spPr bwMode="auto">
          <a:xfrm>
            <a:off x="0" y="0"/>
            <a:ext cx="13004800" cy="97536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824990">
              <a:defRPr/>
            </a:pPr>
            <a:endParaRPr lang="en-US" sz="55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26626" name="AutoShape 2"/>
          <p:cNvSpPr>
            <a:spLocks/>
          </p:cNvSpPr>
          <p:nvPr/>
        </p:nvSpPr>
        <p:spPr bwMode="auto">
          <a:xfrm>
            <a:off x="0" y="0"/>
            <a:ext cx="13017500" cy="9753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53999"/>
                </a:srgbClr>
              </a:gs>
              <a:gs pos="53999">
                <a:srgbClr val="FFFFFF">
                  <a:alpha val="78839"/>
                </a:srgbClr>
              </a:gs>
              <a:gs pos="100000">
                <a:srgbClr val="A6EBFF"/>
              </a:gs>
            </a:gsLst>
            <a:lin ang="27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75" tIns="38075" rIns="38075" bIns="38075" anchor="ctr"/>
          <a:lstStyle/>
          <a:p>
            <a:pPr defTabSz="456917">
              <a:spcBef>
                <a:spcPts val="1000"/>
              </a:spcBef>
              <a:buClrTx/>
              <a:tabLst>
                <a:tab pos="710757" algn="l"/>
              </a:tabLst>
              <a:defRPr/>
            </a:pPr>
            <a:r>
              <a:rPr lang="en-US" sz="1600" b="1">
                <a:latin typeface="Arial" charset="0"/>
                <a:cs typeface="Arial" charset="0"/>
                <a:sym typeface="Arial" charset="0"/>
              </a:rPr>
              <a:t> </a:t>
            </a:r>
            <a:endParaRPr lang="en-US">
              <a:cs typeface="Open Sans" charset="0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H="1">
            <a:off x="11917363" y="6786563"/>
            <a:ext cx="1087437" cy="2967037"/>
          </a:xfrm>
          <a:prstGeom prst="line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9852041" y="8320088"/>
            <a:ext cx="3152775" cy="1431925"/>
          </a:xfrm>
          <a:prstGeom prst="line">
            <a:avLst/>
          </a:prstGeom>
          <a:noFill/>
          <a:ln w="25400" cap="flat" cmpd="sng">
            <a:solidFill>
              <a:srgbClr val="1184A0">
                <a:alpha val="1599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12357100" y="8101030"/>
            <a:ext cx="647700" cy="1650999"/>
          </a:xfrm>
          <a:prstGeom prst="line">
            <a:avLst/>
          </a:prstGeom>
          <a:noFill/>
          <a:ln w="19050" cap="flat" cmpd="sng">
            <a:solidFill>
              <a:srgbClr val="007492">
                <a:alpha val="5999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444500" y="2032000"/>
            <a:ext cx="11872913" cy="0"/>
          </a:xfrm>
          <a:prstGeom prst="line">
            <a:avLst/>
          </a:prstGeom>
          <a:noFill/>
          <a:ln w="12700" cap="flat" cmpd="sng">
            <a:solidFill>
              <a:srgbClr val="00749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title"/>
          </p:nvPr>
        </p:nvSpPr>
        <p:spPr>
          <a:xfrm>
            <a:off x="453728" y="772344"/>
            <a:ext cx="11874500" cy="1331913"/>
          </a:xfrm>
        </p:spPr>
        <p:txBody>
          <a:bodyPr/>
          <a:lstStyle/>
          <a:p>
            <a:pPr algn="ctr" eaLnBrk="1">
              <a:defRPr/>
            </a:pPr>
            <a:r>
              <a:rPr lang="en-US" sz="4000" dirty="0" err="1" smtClean="0">
                <a:latin typeface="Times New Roman"/>
                <a:cs typeface="Times New Roman"/>
              </a:rPr>
              <a:t>Kvinnelige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prosjektledere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i</a:t>
            </a:r>
            <a:r>
              <a:rPr lang="en-US" sz="4000" dirty="0" smtClean="0">
                <a:latin typeface="Times New Roman"/>
                <a:cs typeface="Times New Roman"/>
              </a:rPr>
              <a:t> NFR </a:t>
            </a:r>
            <a:r>
              <a:rPr lang="en-US" sz="4000" dirty="0" err="1" smtClean="0">
                <a:latin typeface="Times New Roman"/>
                <a:cs typeface="Times New Roman"/>
              </a:rPr>
              <a:t>prosjekter</a:t>
            </a:r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26632" name="AutoShape 8"/>
          <p:cNvSpPr>
            <a:spLocks/>
          </p:cNvSpPr>
          <p:nvPr/>
        </p:nvSpPr>
        <p:spPr bwMode="auto">
          <a:xfrm>
            <a:off x="12571415" y="9332914"/>
            <a:ext cx="322261" cy="355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75" tIns="38075" rIns="38075" bIns="38075" anchor="ctr"/>
          <a:lstStyle/>
          <a:p>
            <a:pPr algn="r">
              <a:buClrTx/>
              <a:defRPr/>
            </a:pPr>
            <a:fld id="{4988875D-6716-1C46-8E75-9A57C118C67C}" type="slidenum">
              <a:rPr lang="en-US" sz="1600">
                <a:solidFill>
                  <a:srgbClr val="9A9A9A"/>
                </a:solidFill>
                <a:latin typeface="Open Sans Light" charset="0"/>
                <a:cs typeface="Open Sans Light" charset="0"/>
                <a:sym typeface="Open Sans Light" charset="0"/>
              </a:rPr>
              <a:pPr algn="r">
                <a:buClrTx/>
                <a:defRPr/>
              </a:pPr>
              <a:t>6</a:t>
            </a:fld>
            <a:endParaRPr lang="en-US">
              <a:cs typeface="Open Sans" charset="0"/>
            </a:endParaRPr>
          </a:p>
        </p:txBody>
      </p:sp>
      <p:sp>
        <p:nvSpPr>
          <p:cNvPr id="39945" name="TextBox 1"/>
          <p:cNvSpPr txBox="1">
            <a:spLocks noChangeArrowheads="1"/>
          </p:cNvSpPr>
          <p:nvPr/>
        </p:nvSpPr>
        <p:spPr bwMode="auto">
          <a:xfrm>
            <a:off x="6502417" y="2428875"/>
            <a:ext cx="6121399" cy="53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0" rIns="91383" bIns="45690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cs typeface="ＭＳ Ｐゴシック" charset="0"/>
                <a:sym typeface="Open Sans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5pPr>
            <a:lvl6pPr marL="25146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6pPr>
            <a:lvl7pPr marL="29718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7pPr>
            <a:lvl8pPr marL="34290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8pPr>
            <a:lvl9pPr marL="38862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9pPr>
          </a:lstStyle>
          <a:p>
            <a:pPr eaLnBrk="1"/>
            <a:endParaRPr lang="en-US" sz="280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16" name="Diagram 6"/>
          <p:cNvGraphicFramePr/>
          <p:nvPr>
            <p:extLst>
              <p:ext uri="{D42A27DB-BD31-4B8C-83A1-F6EECF244321}">
                <p14:modId xmlns:p14="http://schemas.microsoft.com/office/powerpoint/2010/main" val="3844701409"/>
              </p:ext>
            </p:extLst>
          </p:nvPr>
        </p:nvGraphicFramePr>
        <p:xfrm>
          <a:off x="1893888" y="2500536"/>
          <a:ext cx="9793088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44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"/>
          <p:cNvSpPr>
            <a:spLocks/>
          </p:cNvSpPr>
          <p:nvPr/>
        </p:nvSpPr>
        <p:spPr bwMode="auto">
          <a:xfrm>
            <a:off x="0" y="0"/>
            <a:ext cx="13004800" cy="97536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824990">
              <a:defRPr/>
            </a:pPr>
            <a:endParaRPr lang="en-US" sz="55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26626" name="AutoShape 2"/>
          <p:cNvSpPr>
            <a:spLocks/>
          </p:cNvSpPr>
          <p:nvPr/>
        </p:nvSpPr>
        <p:spPr bwMode="auto">
          <a:xfrm>
            <a:off x="0" y="0"/>
            <a:ext cx="13017500" cy="9753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53999"/>
                </a:srgbClr>
              </a:gs>
              <a:gs pos="53999">
                <a:srgbClr val="FFFFFF">
                  <a:alpha val="78839"/>
                </a:srgbClr>
              </a:gs>
              <a:gs pos="100000">
                <a:srgbClr val="A6EBFF"/>
              </a:gs>
            </a:gsLst>
            <a:lin ang="27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75" tIns="38075" rIns="38075" bIns="38075" anchor="ctr"/>
          <a:lstStyle/>
          <a:p>
            <a:pPr defTabSz="456917">
              <a:spcBef>
                <a:spcPts val="1000"/>
              </a:spcBef>
              <a:buClrTx/>
              <a:tabLst>
                <a:tab pos="710757" algn="l"/>
              </a:tabLst>
              <a:defRPr/>
            </a:pPr>
            <a:r>
              <a:rPr lang="en-US" sz="1600" b="1">
                <a:latin typeface="Arial" charset="0"/>
                <a:cs typeface="Arial" charset="0"/>
                <a:sym typeface="Arial" charset="0"/>
              </a:rPr>
              <a:t> </a:t>
            </a:r>
            <a:endParaRPr lang="en-US">
              <a:cs typeface="Open Sans" charset="0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H="1">
            <a:off x="11917363" y="6786563"/>
            <a:ext cx="1087437" cy="2967037"/>
          </a:xfrm>
          <a:prstGeom prst="line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9852041" y="8320088"/>
            <a:ext cx="3152775" cy="1431925"/>
          </a:xfrm>
          <a:prstGeom prst="line">
            <a:avLst/>
          </a:prstGeom>
          <a:noFill/>
          <a:ln w="25400" cap="flat" cmpd="sng">
            <a:solidFill>
              <a:srgbClr val="1184A0">
                <a:alpha val="1599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12357100" y="8101030"/>
            <a:ext cx="647700" cy="1650999"/>
          </a:xfrm>
          <a:prstGeom prst="line">
            <a:avLst/>
          </a:prstGeom>
          <a:noFill/>
          <a:ln w="19050" cap="flat" cmpd="sng">
            <a:solidFill>
              <a:srgbClr val="007492">
                <a:alpha val="5999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444500" y="2032000"/>
            <a:ext cx="11872913" cy="0"/>
          </a:xfrm>
          <a:prstGeom prst="line">
            <a:avLst/>
          </a:prstGeom>
          <a:noFill/>
          <a:ln w="12700" cap="flat" cmpd="sng">
            <a:solidFill>
              <a:srgbClr val="00749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title"/>
          </p:nvPr>
        </p:nvSpPr>
        <p:spPr>
          <a:xfrm>
            <a:off x="453727" y="1132388"/>
            <a:ext cx="11874500" cy="1331913"/>
          </a:xfrm>
        </p:spPr>
        <p:txBody>
          <a:bodyPr/>
          <a:lstStyle/>
          <a:p>
            <a:pPr algn="ctr" eaLnBrk="1">
              <a:defRPr/>
            </a:pPr>
            <a:r>
              <a:rPr lang="en-US" sz="4000" dirty="0" smtClean="0">
                <a:latin typeface="Times New Roman"/>
                <a:cs typeface="Times New Roman"/>
              </a:rPr>
              <a:t>NFR </a:t>
            </a:r>
            <a:r>
              <a:rPr lang="en-US" sz="4000" dirty="0" err="1" smtClean="0">
                <a:latin typeface="Times New Roman"/>
                <a:cs typeface="Times New Roman"/>
              </a:rPr>
              <a:t>prosjekter</a:t>
            </a:r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26632" name="AutoShape 8"/>
          <p:cNvSpPr>
            <a:spLocks/>
          </p:cNvSpPr>
          <p:nvPr/>
        </p:nvSpPr>
        <p:spPr bwMode="auto">
          <a:xfrm>
            <a:off x="12571415" y="9332914"/>
            <a:ext cx="322261" cy="355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75" tIns="38075" rIns="38075" bIns="38075" anchor="ctr"/>
          <a:lstStyle/>
          <a:p>
            <a:pPr algn="r">
              <a:buClrTx/>
              <a:defRPr/>
            </a:pPr>
            <a:fld id="{4988875D-6716-1C46-8E75-9A57C118C67C}" type="slidenum">
              <a:rPr lang="en-US" sz="1600">
                <a:solidFill>
                  <a:srgbClr val="9A9A9A"/>
                </a:solidFill>
                <a:latin typeface="Open Sans Light" charset="0"/>
                <a:cs typeface="Open Sans Light" charset="0"/>
                <a:sym typeface="Open Sans Light" charset="0"/>
              </a:rPr>
              <a:pPr algn="r">
                <a:buClrTx/>
                <a:defRPr/>
              </a:pPr>
              <a:t>7</a:t>
            </a:fld>
            <a:endParaRPr lang="en-US">
              <a:cs typeface="Open Sans" charset="0"/>
            </a:endParaRPr>
          </a:p>
        </p:txBody>
      </p:sp>
      <p:sp>
        <p:nvSpPr>
          <p:cNvPr id="39945" name="TextBox 1"/>
          <p:cNvSpPr txBox="1">
            <a:spLocks noChangeArrowheads="1"/>
          </p:cNvSpPr>
          <p:nvPr/>
        </p:nvSpPr>
        <p:spPr bwMode="auto">
          <a:xfrm>
            <a:off x="6502417" y="2428875"/>
            <a:ext cx="6121399" cy="53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0" rIns="91383" bIns="45690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cs typeface="ＭＳ Ｐゴシック" charset="0"/>
                <a:sym typeface="Open Sans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5pPr>
            <a:lvl6pPr marL="25146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6pPr>
            <a:lvl7pPr marL="29718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7pPr>
            <a:lvl8pPr marL="34290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8pPr>
            <a:lvl9pPr marL="38862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9pPr>
          </a:lstStyle>
          <a:p>
            <a:pPr eaLnBrk="1"/>
            <a:endParaRPr lang="en-US" sz="280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16" name="Diagram 3"/>
          <p:cNvGraphicFramePr/>
          <p:nvPr>
            <p:extLst>
              <p:ext uri="{D42A27DB-BD31-4B8C-83A1-F6EECF244321}">
                <p14:modId xmlns:p14="http://schemas.microsoft.com/office/powerpoint/2010/main" val="3721730824"/>
              </p:ext>
            </p:extLst>
          </p:nvPr>
        </p:nvGraphicFramePr>
        <p:xfrm>
          <a:off x="3910112" y="2212504"/>
          <a:ext cx="511256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Diagram 4"/>
          <p:cNvGraphicFramePr/>
          <p:nvPr>
            <p:extLst>
              <p:ext uri="{D42A27DB-BD31-4B8C-83A1-F6EECF244321}">
                <p14:modId xmlns:p14="http://schemas.microsoft.com/office/powerpoint/2010/main" val="2291434821"/>
              </p:ext>
            </p:extLst>
          </p:nvPr>
        </p:nvGraphicFramePr>
        <p:xfrm>
          <a:off x="525736" y="5740896"/>
          <a:ext cx="54006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Diagram 5"/>
          <p:cNvGraphicFramePr/>
          <p:nvPr>
            <p:extLst>
              <p:ext uri="{D42A27DB-BD31-4B8C-83A1-F6EECF244321}">
                <p14:modId xmlns:p14="http://schemas.microsoft.com/office/powerpoint/2010/main" val="2556680164"/>
              </p:ext>
            </p:extLst>
          </p:nvPr>
        </p:nvGraphicFramePr>
        <p:xfrm>
          <a:off x="6142360" y="5740896"/>
          <a:ext cx="568863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4044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"/>
          <p:cNvSpPr>
            <a:spLocks/>
          </p:cNvSpPr>
          <p:nvPr/>
        </p:nvSpPr>
        <p:spPr bwMode="auto">
          <a:xfrm>
            <a:off x="0" y="0"/>
            <a:ext cx="13004800" cy="97536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824520">
              <a:defRPr/>
            </a:pPr>
            <a:endParaRPr lang="en-US" sz="55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26626" name="AutoShape 2"/>
          <p:cNvSpPr>
            <a:spLocks/>
          </p:cNvSpPr>
          <p:nvPr/>
        </p:nvSpPr>
        <p:spPr bwMode="auto">
          <a:xfrm>
            <a:off x="0" y="0"/>
            <a:ext cx="13017500" cy="9753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53999"/>
                </a:srgbClr>
              </a:gs>
              <a:gs pos="53999">
                <a:srgbClr val="FFFFFF">
                  <a:alpha val="78839"/>
                </a:srgbClr>
              </a:gs>
              <a:gs pos="100000">
                <a:srgbClr val="A6EBFF"/>
              </a:gs>
            </a:gsLst>
            <a:lin ang="27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52" tIns="38052" rIns="38052" bIns="38052" anchor="ctr"/>
          <a:lstStyle/>
          <a:p>
            <a:pPr defTabSz="456657">
              <a:spcBef>
                <a:spcPts val="1000"/>
              </a:spcBef>
              <a:buClrTx/>
              <a:tabLst>
                <a:tab pos="710351" algn="l"/>
              </a:tabLst>
              <a:defRPr/>
            </a:pPr>
            <a:r>
              <a:rPr lang="en-US" sz="1600" b="1">
                <a:latin typeface="Arial" charset="0"/>
                <a:cs typeface="Arial" charset="0"/>
                <a:sym typeface="Arial" charset="0"/>
              </a:rPr>
              <a:t> </a:t>
            </a:r>
            <a:endParaRPr lang="en-US">
              <a:cs typeface="Open Sans" charset="0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H="1">
            <a:off x="11917363" y="6786563"/>
            <a:ext cx="1087437" cy="2967037"/>
          </a:xfrm>
          <a:prstGeom prst="line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65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9852057" y="8320088"/>
            <a:ext cx="3152775" cy="1431925"/>
          </a:xfrm>
          <a:prstGeom prst="line">
            <a:avLst/>
          </a:prstGeom>
          <a:noFill/>
          <a:ln w="25400" cap="flat" cmpd="sng">
            <a:solidFill>
              <a:srgbClr val="1184A0">
                <a:alpha val="1599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65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12357100" y="8101046"/>
            <a:ext cx="647700" cy="1650999"/>
          </a:xfrm>
          <a:prstGeom prst="line">
            <a:avLst/>
          </a:prstGeom>
          <a:noFill/>
          <a:ln w="19050" cap="flat" cmpd="sng">
            <a:solidFill>
              <a:srgbClr val="007492">
                <a:alpha val="5999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65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444500" y="2032000"/>
            <a:ext cx="11872913" cy="0"/>
          </a:xfrm>
          <a:prstGeom prst="line">
            <a:avLst/>
          </a:prstGeom>
          <a:noFill/>
          <a:ln w="12700" cap="flat" cmpd="sng">
            <a:solidFill>
              <a:srgbClr val="00749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65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title"/>
          </p:nvPr>
        </p:nvSpPr>
        <p:spPr>
          <a:xfrm>
            <a:off x="453727" y="628345"/>
            <a:ext cx="11874500" cy="1331913"/>
          </a:xfrm>
        </p:spPr>
        <p:txBody>
          <a:bodyPr>
            <a:normAutofit fontScale="90000"/>
          </a:bodyPr>
          <a:lstStyle/>
          <a:p>
            <a:pPr algn="ctr" eaLnBrk="1">
              <a:defRPr/>
            </a:pPr>
            <a:r>
              <a:rPr lang="en-US" sz="4400" b="1" dirty="0" err="1" smtClean="0">
                <a:latin typeface="Times New Roman"/>
                <a:cs typeface="Times New Roman"/>
              </a:rPr>
              <a:t>Utgangspunktet</a:t>
            </a:r>
            <a:r>
              <a:rPr lang="en-US" sz="4400" b="1" dirty="0" smtClean="0">
                <a:latin typeface="Times New Roman"/>
                <a:cs typeface="Times New Roman"/>
              </a:rPr>
              <a:t> for </a:t>
            </a:r>
            <a:r>
              <a:rPr lang="en-US" sz="4400" b="1" dirty="0" err="1" smtClean="0">
                <a:latin typeface="Times New Roman"/>
                <a:cs typeface="Times New Roman"/>
              </a:rPr>
              <a:t>arbeidet</a:t>
            </a:r>
            <a:r>
              <a:rPr lang="en-US" sz="4400" b="1" dirty="0" smtClean="0">
                <a:latin typeface="Times New Roman"/>
                <a:cs typeface="Times New Roman"/>
              </a:rPr>
              <a:t> med </a:t>
            </a:r>
            <a:r>
              <a:rPr lang="en-US" sz="4400" b="1" dirty="0" err="1" smtClean="0">
                <a:latin typeface="Times New Roman"/>
                <a:cs typeface="Times New Roman"/>
              </a:rPr>
              <a:t>ny</a:t>
            </a:r>
            <a:r>
              <a:rPr lang="en-US" sz="4400" b="1" dirty="0" smtClean="0">
                <a:latin typeface="Times New Roman"/>
                <a:cs typeface="Times New Roman"/>
              </a:rPr>
              <a:t> </a:t>
            </a:r>
            <a:r>
              <a:rPr lang="en-US" sz="4400" b="1" dirty="0" err="1" smtClean="0">
                <a:latin typeface="Times New Roman"/>
                <a:cs typeface="Times New Roman"/>
              </a:rPr>
              <a:t>likestillingsplan</a:t>
            </a:r>
            <a:endParaRPr lang="en-US" sz="4400" b="1" dirty="0">
              <a:latin typeface="Times New Roman"/>
              <a:cs typeface="Times New Roman"/>
            </a:endParaRPr>
          </a:p>
        </p:txBody>
      </p:sp>
      <p:sp>
        <p:nvSpPr>
          <p:cNvPr id="26632" name="AutoShape 8"/>
          <p:cNvSpPr>
            <a:spLocks/>
          </p:cNvSpPr>
          <p:nvPr/>
        </p:nvSpPr>
        <p:spPr bwMode="auto">
          <a:xfrm>
            <a:off x="12571415" y="9332914"/>
            <a:ext cx="322261" cy="355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52" tIns="38052" rIns="38052" bIns="38052" anchor="ctr"/>
          <a:lstStyle/>
          <a:p>
            <a:pPr algn="r">
              <a:buClrTx/>
              <a:defRPr/>
            </a:pPr>
            <a:fld id="{4988875D-6716-1C46-8E75-9A57C118C67C}" type="slidenum">
              <a:rPr lang="en-US" sz="1600">
                <a:solidFill>
                  <a:srgbClr val="9A9A9A"/>
                </a:solidFill>
                <a:latin typeface="Open Sans Light" charset="0"/>
                <a:cs typeface="Open Sans Light" charset="0"/>
                <a:sym typeface="Open Sans Light" charset="0"/>
              </a:rPr>
              <a:pPr algn="r">
                <a:buClrTx/>
                <a:defRPr/>
              </a:pPr>
              <a:t>8</a:t>
            </a:fld>
            <a:endParaRPr lang="en-US">
              <a:cs typeface="Open Sans" charset="0"/>
            </a:endParaRPr>
          </a:p>
        </p:txBody>
      </p:sp>
      <p:sp>
        <p:nvSpPr>
          <p:cNvPr id="39945" name="TextBox 1"/>
          <p:cNvSpPr txBox="1">
            <a:spLocks noChangeArrowheads="1"/>
          </p:cNvSpPr>
          <p:nvPr/>
        </p:nvSpPr>
        <p:spPr bwMode="auto">
          <a:xfrm>
            <a:off x="6502432" y="2428875"/>
            <a:ext cx="6121399" cy="53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2" tIns="45663" rIns="91332" bIns="45663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cs typeface="ＭＳ Ｐゴシック" charset="0"/>
                <a:sym typeface="Open Sans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5pPr>
            <a:lvl6pPr marL="25146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6pPr>
            <a:lvl7pPr marL="29718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7pPr>
            <a:lvl8pPr marL="34290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8pPr>
            <a:lvl9pPr marL="38862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9pPr>
          </a:lstStyle>
          <a:p>
            <a:pPr eaLnBrk="1"/>
            <a:endParaRPr lang="en-US" sz="2800">
              <a:latin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722" y="2212523"/>
            <a:ext cx="11881320" cy="5170531"/>
          </a:xfrm>
          <a:prstGeom prst="rect">
            <a:avLst/>
          </a:prstGeom>
          <a:noFill/>
        </p:spPr>
        <p:txBody>
          <a:bodyPr wrap="square" lIns="91332" tIns="45663" rIns="91332" bIns="45663" rtlCol="0">
            <a:spAutoFit/>
          </a:bodyPr>
          <a:lstStyle/>
          <a:p>
            <a:pPr marL="342503" lvl="1" indent="0"/>
            <a:r>
              <a:rPr lang="en-US" sz="2400" dirty="0" err="1" smtClean="0">
                <a:latin typeface="Times New Roman"/>
                <a:cs typeface="Times New Roman"/>
              </a:rPr>
              <a:t>Ambisjonene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 den </a:t>
            </a:r>
            <a:r>
              <a:rPr lang="en-US" sz="2400" dirty="0" err="1" smtClean="0">
                <a:latin typeface="Times New Roman"/>
                <a:cs typeface="Times New Roman"/>
              </a:rPr>
              <a:t>forrige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likestillingsplanen</a:t>
            </a:r>
            <a:r>
              <a:rPr lang="en-US" sz="2400" dirty="0" smtClean="0">
                <a:latin typeface="Times New Roman"/>
                <a:cs typeface="Times New Roman"/>
              </a:rPr>
              <a:t> ligger fast</a:t>
            </a:r>
            <a:r>
              <a:rPr lang="en-US" sz="2400" dirty="0" smtClean="0">
                <a:latin typeface="Times New Roman"/>
                <a:cs typeface="Times New Roman"/>
              </a:rPr>
              <a:t>:</a:t>
            </a:r>
          </a:p>
          <a:p>
            <a:pPr marL="342503" lvl="1" indent="0"/>
            <a:endParaRPr lang="en-US" sz="2400" dirty="0" smtClean="0">
              <a:latin typeface="Times New Roman"/>
              <a:cs typeface="Times New Roman"/>
            </a:endParaRPr>
          </a:p>
          <a:p>
            <a:pPr marL="1256009" lvl="2" indent="-570821">
              <a:buFont typeface="Arial"/>
              <a:buChar char="•"/>
            </a:pPr>
            <a:r>
              <a:rPr lang="en-US" sz="1800" dirty="0" err="1" smtClean="0">
                <a:latin typeface="Times New Roman"/>
                <a:cs typeface="Times New Roman"/>
              </a:rPr>
              <a:t>UiT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som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institusjon</a:t>
            </a:r>
            <a:r>
              <a:rPr lang="en-US" sz="1800" dirty="0" smtClean="0">
                <a:latin typeface="Times New Roman"/>
                <a:cs typeface="Times New Roman"/>
              </a:rPr>
              <a:t> ha </a:t>
            </a:r>
            <a:r>
              <a:rPr lang="en-US" sz="1800" dirty="0" err="1" smtClean="0">
                <a:latin typeface="Times New Roman"/>
                <a:cs typeface="Times New Roman"/>
              </a:rPr>
              <a:t>bevisst</a:t>
            </a:r>
            <a:r>
              <a:rPr lang="en-US" sz="1800" dirty="0" smtClean="0">
                <a:latin typeface="Times New Roman"/>
                <a:cs typeface="Times New Roman"/>
              </a:rPr>
              <a:t> holding </a:t>
            </a:r>
            <a:r>
              <a:rPr lang="en-US" sz="1800" dirty="0" err="1" smtClean="0">
                <a:latin typeface="Times New Roman"/>
                <a:cs typeface="Times New Roman"/>
              </a:rPr>
              <a:t>til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betydning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av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kjønn</a:t>
            </a:r>
            <a:endParaRPr lang="en-US" sz="1800" dirty="0" smtClean="0">
              <a:latin typeface="Times New Roman"/>
              <a:cs typeface="Times New Roman"/>
            </a:endParaRPr>
          </a:p>
          <a:p>
            <a:pPr marL="1256009" lvl="2" indent="-570821">
              <a:buFont typeface="Arial"/>
              <a:buChar char="•"/>
            </a:pPr>
            <a:endParaRPr lang="en-US" sz="1800" dirty="0" smtClean="0">
              <a:latin typeface="Times New Roman"/>
              <a:cs typeface="Times New Roman"/>
            </a:endParaRPr>
          </a:p>
          <a:p>
            <a:pPr marL="1256009" lvl="2" indent="-570821">
              <a:buFont typeface="Arial"/>
              <a:buChar char="•"/>
            </a:pPr>
            <a:r>
              <a:rPr lang="en-US" sz="1800" dirty="0" err="1" smtClean="0">
                <a:latin typeface="Times New Roman"/>
                <a:cs typeface="Times New Roman"/>
              </a:rPr>
              <a:t>Kjønnsperspektivet</a:t>
            </a:r>
            <a:r>
              <a:rPr lang="en-US" sz="1800" dirty="0" smtClean="0">
                <a:latin typeface="Times New Roman"/>
                <a:cs typeface="Times New Roman"/>
              </a:rPr>
              <a:t>, </a:t>
            </a:r>
            <a:r>
              <a:rPr lang="en-US" sz="1800" dirty="0" err="1" smtClean="0">
                <a:latin typeface="Times New Roman"/>
                <a:cs typeface="Times New Roman"/>
              </a:rPr>
              <a:t>i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teori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og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praksis</a:t>
            </a:r>
            <a:r>
              <a:rPr lang="en-US" sz="1800" dirty="0" smtClean="0">
                <a:latin typeface="Times New Roman"/>
                <a:cs typeface="Times New Roman"/>
              </a:rPr>
              <a:t>, </a:t>
            </a:r>
            <a:r>
              <a:rPr lang="en-US" sz="1800" dirty="0" err="1" smtClean="0">
                <a:latin typeface="Times New Roman"/>
                <a:cs typeface="Times New Roman"/>
              </a:rPr>
              <a:t>fullt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ut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integrert</a:t>
            </a:r>
            <a:r>
              <a:rPr lang="en-US" sz="1800" dirty="0" smtClean="0">
                <a:latin typeface="Times New Roman"/>
                <a:cs typeface="Times New Roman"/>
              </a:rPr>
              <a:t> del </a:t>
            </a:r>
            <a:r>
              <a:rPr lang="en-US" sz="1800" dirty="0" err="1" smtClean="0">
                <a:latin typeface="Times New Roman"/>
                <a:cs typeface="Times New Roman"/>
              </a:rPr>
              <a:t>av</a:t>
            </a:r>
            <a:r>
              <a:rPr lang="en-US" sz="1800" dirty="0" smtClean="0">
                <a:latin typeface="Times New Roman"/>
                <a:cs typeface="Times New Roman"/>
              </a:rPr>
              <a:t> all </a:t>
            </a:r>
            <a:r>
              <a:rPr lang="en-US" sz="1800" dirty="0" err="1" smtClean="0">
                <a:latin typeface="Times New Roman"/>
                <a:cs typeface="Times New Roman"/>
              </a:rPr>
              <a:t>virksomhet</a:t>
            </a:r>
            <a:endParaRPr lang="en-US" sz="1800" dirty="0" smtClean="0">
              <a:latin typeface="Times New Roman"/>
              <a:cs typeface="Times New Roman"/>
            </a:endParaRPr>
          </a:p>
          <a:p>
            <a:pPr marL="1256009" lvl="2" indent="-570821">
              <a:buFont typeface="Arial"/>
              <a:buChar char="•"/>
            </a:pPr>
            <a:endParaRPr lang="en-US" sz="1800" dirty="0" smtClean="0">
              <a:latin typeface="Times New Roman"/>
              <a:cs typeface="Times New Roman"/>
            </a:endParaRPr>
          </a:p>
          <a:p>
            <a:pPr marL="1256009" lvl="2" indent="-570821">
              <a:buFont typeface="Arial"/>
              <a:buChar char="•"/>
            </a:pPr>
            <a:r>
              <a:rPr lang="en-US" sz="1800" dirty="0" err="1" smtClean="0">
                <a:latin typeface="Times New Roman"/>
                <a:cs typeface="Times New Roman"/>
              </a:rPr>
              <a:t>UiT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skal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fremme</a:t>
            </a:r>
            <a:r>
              <a:rPr lang="en-US" sz="1800" dirty="0" smtClean="0">
                <a:latin typeface="Times New Roman"/>
                <a:cs typeface="Times New Roman"/>
              </a:rPr>
              <a:t> en </a:t>
            </a:r>
            <a:r>
              <a:rPr lang="en-US" sz="1800" dirty="0" err="1" smtClean="0">
                <a:latin typeface="Times New Roman"/>
                <a:cs typeface="Times New Roman"/>
              </a:rPr>
              <a:t>bedriftskultur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og</a:t>
            </a:r>
            <a:r>
              <a:rPr lang="en-US" sz="1800" dirty="0" smtClean="0">
                <a:latin typeface="Times New Roman"/>
                <a:cs typeface="Times New Roman"/>
              </a:rPr>
              <a:t> et </a:t>
            </a:r>
            <a:r>
              <a:rPr lang="en-US" sz="1800" dirty="0" err="1" smtClean="0">
                <a:latin typeface="Times New Roman"/>
                <a:cs typeface="Times New Roman"/>
              </a:rPr>
              <a:t>arbeidsmiljø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som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inkluderer</a:t>
            </a:r>
            <a:r>
              <a:rPr lang="en-US" sz="1800" dirty="0" smtClean="0">
                <a:latin typeface="Times New Roman"/>
                <a:cs typeface="Times New Roman"/>
              </a:rPr>
              <a:t>, </a:t>
            </a:r>
            <a:r>
              <a:rPr lang="en-US" sz="1800" dirty="0" err="1" smtClean="0">
                <a:latin typeface="Times New Roman"/>
                <a:cs typeface="Times New Roman"/>
              </a:rPr>
              <a:t>ivaretar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og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verdsetter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begge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kjønn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på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lik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linje</a:t>
            </a:r>
            <a:endParaRPr lang="en-US" sz="1800" dirty="0" smtClean="0">
              <a:latin typeface="Times New Roman"/>
              <a:cs typeface="Times New Roman"/>
            </a:endParaRPr>
          </a:p>
          <a:p>
            <a:pPr marL="1256009" lvl="2" indent="-570821">
              <a:buFont typeface="Arial"/>
              <a:buChar char="•"/>
            </a:pPr>
            <a:endParaRPr lang="en-US" sz="1800" dirty="0" smtClean="0">
              <a:latin typeface="Times New Roman"/>
              <a:cs typeface="Times New Roman"/>
            </a:endParaRPr>
          </a:p>
          <a:p>
            <a:pPr marL="1256009" lvl="2" indent="-570821">
              <a:buFont typeface="Arial"/>
              <a:buChar char="•"/>
            </a:pPr>
            <a:r>
              <a:rPr lang="en-US" sz="1800" dirty="0" err="1" smtClean="0">
                <a:latin typeface="Times New Roman"/>
                <a:cs typeface="Times New Roman"/>
              </a:rPr>
              <a:t>UiT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skal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utforme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strategier</a:t>
            </a:r>
            <a:r>
              <a:rPr lang="en-US" sz="1800" dirty="0" smtClean="0">
                <a:latin typeface="Times New Roman"/>
                <a:cs typeface="Times New Roman"/>
              </a:rPr>
              <a:t> for </a:t>
            </a:r>
            <a:r>
              <a:rPr lang="en-US" sz="1800" dirty="0" err="1" smtClean="0">
                <a:latin typeface="Times New Roman"/>
                <a:cs typeface="Times New Roman"/>
              </a:rPr>
              <a:t>forskning</a:t>
            </a:r>
            <a:r>
              <a:rPr lang="en-US" sz="1800" dirty="0" smtClean="0">
                <a:latin typeface="Times New Roman"/>
                <a:cs typeface="Times New Roman"/>
              </a:rPr>
              <a:t>, </a:t>
            </a:r>
            <a:r>
              <a:rPr lang="en-US" sz="1800" dirty="0" err="1" smtClean="0">
                <a:latin typeface="Times New Roman"/>
                <a:cs typeface="Times New Roman"/>
              </a:rPr>
              <a:t>undervisning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og</a:t>
            </a:r>
            <a:r>
              <a:rPr lang="en-US" sz="1800" dirty="0" smtClean="0">
                <a:latin typeface="Times New Roman"/>
                <a:cs typeface="Times New Roman"/>
              </a:rPr>
              <a:t> studier </a:t>
            </a:r>
            <a:r>
              <a:rPr lang="en-US" sz="1800" dirty="0" err="1" smtClean="0">
                <a:latin typeface="Times New Roman"/>
                <a:cs typeface="Times New Roman"/>
              </a:rPr>
              <a:t>som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gir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begge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kjønn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lik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mulighet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til</a:t>
            </a:r>
            <a:r>
              <a:rPr lang="en-US" sz="1800" dirty="0" smtClean="0">
                <a:latin typeface="Times New Roman"/>
                <a:cs typeface="Times New Roman"/>
              </a:rPr>
              <a:t> å </a:t>
            </a:r>
            <a:r>
              <a:rPr lang="en-US" sz="1800" dirty="0" err="1" smtClean="0">
                <a:latin typeface="Times New Roman"/>
                <a:cs typeface="Times New Roman"/>
              </a:rPr>
              <a:t>bidra</a:t>
            </a:r>
            <a:r>
              <a:rPr lang="en-US" sz="1800" dirty="0" smtClean="0">
                <a:latin typeface="Times New Roman"/>
                <a:cs typeface="Times New Roman"/>
              </a:rPr>
              <a:t> med sine </a:t>
            </a:r>
            <a:r>
              <a:rPr lang="en-US" sz="1800" dirty="0" err="1" smtClean="0">
                <a:latin typeface="Times New Roman"/>
                <a:cs typeface="Times New Roman"/>
              </a:rPr>
              <a:t>kunnskaper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og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erfaringer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og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utvikle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sitt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potensial</a:t>
            </a:r>
            <a:endParaRPr lang="en-US" sz="1800" dirty="0" smtClean="0">
              <a:latin typeface="Times New Roman"/>
              <a:cs typeface="Times New Roman"/>
            </a:endParaRPr>
          </a:p>
          <a:p>
            <a:pPr marL="1256009" lvl="2" indent="-570821">
              <a:buFont typeface="Arial"/>
              <a:buChar char="•"/>
            </a:pPr>
            <a:endParaRPr lang="en-US" sz="1800" dirty="0" smtClean="0">
              <a:latin typeface="Times New Roman"/>
              <a:cs typeface="Times New Roman"/>
            </a:endParaRPr>
          </a:p>
          <a:p>
            <a:pPr marL="1256009" lvl="2" indent="-570821">
              <a:buFont typeface="Arial"/>
              <a:buChar char="•"/>
            </a:pPr>
            <a:r>
              <a:rPr lang="en-US" sz="1800" dirty="0" err="1" smtClean="0">
                <a:latin typeface="Times New Roman"/>
                <a:cs typeface="Times New Roman"/>
              </a:rPr>
              <a:t>UiT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skal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etablere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rekrutteringsinsentiver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som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fremmer</a:t>
            </a:r>
            <a:r>
              <a:rPr lang="en-US" sz="1800" dirty="0" smtClean="0">
                <a:latin typeface="Times New Roman"/>
                <a:cs typeface="Times New Roman"/>
              </a:rPr>
              <a:t> god </a:t>
            </a:r>
            <a:r>
              <a:rPr lang="en-US" sz="1800" dirty="0" err="1" smtClean="0">
                <a:latin typeface="Times New Roman"/>
                <a:cs typeface="Times New Roman"/>
              </a:rPr>
              <a:t>kjønnsfordeling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i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stillingsnivåer</a:t>
            </a:r>
            <a:endParaRPr lang="en-US" sz="1800" dirty="0" smtClean="0">
              <a:latin typeface="Times New Roman"/>
              <a:cs typeface="Times New Roman"/>
            </a:endParaRPr>
          </a:p>
          <a:p>
            <a:pPr marL="1256009" lvl="2" indent="-570821">
              <a:buFont typeface="Arial"/>
              <a:buChar char="•"/>
            </a:pPr>
            <a:endParaRPr lang="en-US" sz="1800" dirty="0">
              <a:latin typeface="Times New Roman"/>
              <a:cs typeface="Times New Roman"/>
            </a:endParaRPr>
          </a:p>
          <a:p>
            <a:pPr marL="685188" lvl="2" indent="0"/>
            <a:endParaRPr lang="en-US" sz="1800" dirty="0">
              <a:latin typeface="Times New Roman"/>
              <a:cs typeface="Times New Roman"/>
            </a:endParaRPr>
          </a:p>
          <a:p>
            <a:pPr marL="342503" lvl="1" indent="0"/>
            <a:r>
              <a:rPr lang="en-US" sz="24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Lederforankring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absolutt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nødvendig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for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suksess</a:t>
            </a:r>
            <a:endParaRPr lang="en-US" sz="2400" dirty="0">
              <a:latin typeface="Times New Roman"/>
              <a:cs typeface="Times New Roman"/>
            </a:endParaRPr>
          </a:p>
          <a:p>
            <a:pPr marL="570821" indent="-570821">
              <a:buFont typeface="Arial"/>
              <a:buChar char="•"/>
            </a:pP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577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"/>
          <p:cNvSpPr>
            <a:spLocks/>
          </p:cNvSpPr>
          <p:nvPr/>
        </p:nvSpPr>
        <p:spPr bwMode="auto">
          <a:xfrm>
            <a:off x="0" y="0"/>
            <a:ext cx="13004800" cy="97536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824990">
              <a:defRPr/>
            </a:pPr>
            <a:endParaRPr lang="en-US" sz="55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26626" name="AutoShape 2"/>
          <p:cNvSpPr>
            <a:spLocks/>
          </p:cNvSpPr>
          <p:nvPr/>
        </p:nvSpPr>
        <p:spPr bwMode="auto">
          <a:xfrm>
            <a:off x="0" y="0"/>
            <a:ext cx="13017500" cy="9753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53999"/>
                </a:srgbClr>
              </a:gs>
              <a:gs pos="53999">
                <a:srgbClr val="FFFFFF">
                  <a:alpha val="78839"/>
                </a:srgbClr>
              </a:gs>
              <a:gs pos="100000">
                <a:srgbClr val="A6EBFF"/>
              </a:gs>
            </a:gsLst>
            <a:lin ang="27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75" tIns="38075" rIns="38075" bIns="38075" anchor="ctr"/>
          <a:lstStyle/>
          <a:p>
            <a:pPr defTabSz="456917">
              <a:spcBef>
                <a:spcPts val="1000"/>
              </a:spcBef>
              <a:buClrTx/>
              <a:tabLst>
                <a:tab pos="710757" algn="l"/>
              </a:tabLst>
              <a:defRPr/>
            </a:pPr>
            <a:r>
              <a:rPr lang="en-US" sz="1600" b="1">
                <a:latin typeface="Arial" charset="0"/>
                <a:cs typeface="Arial" charset="0"/>
                <a:sym typeface="Arial" charset="0"/>
              </a:rPr>
              <a:t> </a:t>
            </a:r>
            <a:endParaRPr lang="en-US">
              <a:cs typeface="Open Sans" charset="0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H="1">
            <a:off x="11917363" y="6786563"/>
            <a:ext cx="1087437" cy="2967037"/>
          </a:xfrm>
          <a:prstGeom prst="line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9852041" y="8320088"/>
            <a:ext cx="3152775" cy="1431925"/>
          </a:xfrm>
          <a:prstGeom prst="line">
            <a:avLst/>
          </a:prstGeom>
          <a:noFill/>
          <a:ln w="25400" cap="flat" cmpd="sng">
            <a:solidFill>
              <a:srgbClr val="1184A0">
                <a:alpha val="1599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12357100" y="8101030"/>
            <a:ext cx="647700" cy="1650999"/>
          </a:xfrm>
          <a:prstGeom prst="line">
            <a:avLst/>
          </a:prstGeom>
          <a:noFill/>
          <a:ln w="19050" cap="flat" cmpd="sng">
            <a:solidFill>
              <a:srgbClr val="007492">
                <a:alpha val="59999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444500" y="2032000"/>
            <a:ext cx="11872913" cy="0"/>
          </a:xfrm>
          <a:prstGeom prst="line">
            <a:avLst/>
          </a:prstGeom>
          <a:noFill/>
          <a:ln w="12700" cap="flat" cmpd="sng">
            <a:solidFill>
              <a:srgbClr val="00749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6917">
              <a:buClrTx/>
              <a:defRPr/>
            </a:pP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title"/>
          </p:nvPr>
        </p:nvSpPr>
        <p:spPr>
          <a:xfrm>
            <a:off x="453727" y="1132388"/>
            <a:ext cx="11874500" cy="1331913"/>
          </a:xfrm>
        </p:spPr>
        <p:txBody>
          <a:bodyPr/>
          <a:lstStyle/>
          <a:p>
            <a:pPr algn="ctr" eaLnBrk="1">
              <a:defRPr/>
            </a:pPr>
            <a:r>
              <a:rPr lang="nb-NO" sz="4400" dirty="0">
                <a:latin typeface="Times New Roman"/>
                <a:ea typeface="SimSun"/>
              </a:rPr>
              <a:t>Miljøstimulering</a:t>
            </a:r>
            <a:r>
              <a:rPr lang="en-US" sz="4400" dirty="0"/>
              <a:t> </a:t>
            </a:r>
            <a:r>
              <a:rPr lang="en-US" sz="4400" dirty="0" smtClean="0"/>
              <a:t> 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26632" name="AutoShape 8"/>
          <p:cNvSpPr>
            <a:spLocks/>
          </p:cNvSpPr>
          <p:nvPr/>
        </p:nvSpPr>
        <p:spPr bwMode="auto">
          <a:xfrm>
            <a:off x="12571415" y="9332914"/>
            <a:ext cx="322261" cy="355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75" tIns="38075" rIns="38075" bIns="38075" anchor="ctr"/>
          <a:lstStyle/>
          <a:p>
            <a:pPr algn="r">
              <a:buClrTx/>
              <a:defRPr/>
            </a:pPr>
            <a:fld id="{4988875D-6716-1C46-8E75-9A57C118C67C}" type="slidenum">
              <a:rPr lang="en-US" sz="1600">
                <a:solidFill>
                  <a:srgbClr val="9A9A9A"/>
                </a:solidFill>
                <a:latin typeface="Open Sans Light" charset="0"/>
                <a:cs typeface="Open Sans Light" charset="0"/>
                <a:sym typeface="Open Sans Light" charset="0"/>
              </a:rPr>
              <a:pPr algn="r">
                <a:buClrTx/>
                <a:defRPr/>
              </a:pPr>
              <a:t>9</a:t>
            </a:fld>
            <a:endParaRPr lang="en-US">
              <a:cs typeface="Open Sans" charset="0"/>
            </a:endParaRPr>
          </a:p>
        </p:txBody>
      </p:sp>
      <p:sp>
        <p:nvSpPr>
          <p:cNvPr id="39945" name="TextBox 1"/>
          <p:cNvSpPr txBox="1">
            <a:spLocks noChangeArrowheads="1"/>
          </p:cNvSpPr>
          <p:nvPr/>
        </p:nvSpPr>
        <p:spPr bwMode="auto">
          <a:xfrm>
            <a:off x="6502417" y="2428875"/>
            <a:ext cx="6121399" cy="53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0" rIns="91383" bIns="45690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cs typeface="ＭＳ Ｐゴシック" charset="0"/>
                <a:sym typeface="Open Sans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5pPr>
            <a:lvl6pPr marL="25146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6pPr>
            <a:lvl7pPr marL="29718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7pPr>
            <a:lvl8pPr marL="34290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8pPr>
            <a:lvl9pPr marL="3886200" indent="-228600" defTabSz="647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3600">
                <a:solidFill>
                  <a:srgbClr val="000000"/>
                </a:solidFill>
                <a:latin typeface="Open Sans" charset="0"/>
                <a:ea typeface="ＭＳ Ｐゴシック" charset="0"/>
                <a:sym typeface="Open Sans" charset="0"/>
              </a:defRPr>
            </a:lvl9pPr>
          </a:lstStyle>
          <a:p>
            <a:pPr eaLnBrk="1"/>
            <a:endParaRPr lang="en-US" sz="2800">
              <a:latin typeface="Times New Roman" charset="0"/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37" y="2356520"/>
            <a:ext cx="115932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Initiativ</a:t>
            </a:r>
            <a:r>
              <a:rPr lang="en-US" sz="2400" b="1" dirty="0" smtClean="0">
                <a:latin typeface="Times New Roman"/>
                <a:cs typeface="Times New Roman"/>
              </a:rPr>
              <a:t>: </a:t>
            </a:r>
            <a:endParaRPr lang="nb-NO" sz="2400" b="1" dirty="0">
              <a:latin typeface="Times New Roman"/>
              <a:cs typeface="Times New Roman"/>
            </a:endParaRPr>
          </a:p>
          <a:p>
            <a:endParaRPr lang="nb-NO" sz="2400" b="1" dirty="0" smtClean="0">
              <a:latin typeface="Times New Roman"/>
              <a:ea typeface="SimSun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nb-NO" sz="1800" dirty="0" smtClean="0">
                <a:latin typeface="Times New Roman"/>
                <a:ea typeface="Times New Roman"/>
                <a:cs typeface="Times New Roman"/>
              </a:rPr>
              <a:t>Fem kvinner </a:t>
            </a:r>
            <a:r>
              <a:rPr lang="nb-NO" sz="1800" dirty="0">
                <a:latin typeface="Times New Roman"/>
                <a:ea typeface="Times New Roman"/>
                <a:cs typeface="Times New Roman"/>
              </a:rPr>
              <a:t>i midlertidige stillinger som professor II</a:t>
            </a:r>
            <a:r>
              <a:rPr lang="nb-NO" sz="1800" dirty="0" smtClean="0">
                <a:latin typeface="Times New Roman"/>
                <a:ea typeface="Times New Roman"/>
                <a:cs typeface="Times New Roman"/>
              </a:rPr>
              <a:t>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>
              <a:latin typeface="Cambria"/>
              <a:ea typeface="Times New Roman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nb-NO" sz="1800" dirty="0" smtClean="0">
                <a:latin typeface="Times New Roman"/>
                <a:ea typeface="Times New Roman"/>
                <a:cs typeface="Times New Roman"/>
              </a:rPr>
              <a:t>Engasjere særlig </a:t>
            </a:r>
            <a:r>
              <a:rPr lang="nb-NO" sz="1800" dirty="0">
                <a:latin typeface="Times New Roman"/>
                <a:ea typeface="Times New Roman"/>
                <a:cs typeface="Times New Roman"/>
              </a:rPr>
              <a:t>kvalifiserte kjønnsforskere i </a:t>
            </a:r>
            <a:r>
              <a:rPr lang="nb-NO" sz="1800" dirty="0" smtClean="0">
                <a:latin typeface="Times New Roman"/>
                <a:ea typeface="Times New Roman"/>
                <a:cs typeface="Times New Roman"/>
              </a:rPr>
              <a:t>treårige </a:t>
            </a:r>
            <a:r>
              <a:rPr lang="nb-NO" sz="1800" dirty="0">
                <a:latin typeface="Times New Roman"/>
                <a:ea typeface="Times New Roman"/>
                <a:cs typeface="Times New Roman"/>
              </a:rPr>
              <a:t>stillinger som professor </a:t>
            </a:r>
            <a:r>
              <a:rPr lang="nb-NO" sz="1800" dirty="0" smtClean="0">
                <a:latin typeface="Times New Roman"/>
                <a:ea typeface="Times New Roman"/>
                <a:cs typeface="Times New Roman"/>
              </a:rPr>
              <a:t>II til enheter </a:t>
            </a:r>
            <a:r>
              <a:rPr lang="nb-NO" sz="1800" dirty="0">
                <a:latin typeface="Times New Roman"/>
                <a:ea typeface="Times New Roman"/>
                <a:cs typeface="Times New Roman"/>
              </a:rPr>
              <a:t>som ønsker å styrke kjønnsperspektiver i forskning og </a:t>
            </a:r>
            <a:r>
              <a:rPr lang="nb-NO" sz="1800" dirty="0" smtClean="0">
                <a:latin typeface="Times New Roman"/>
                <a:ea typeface="Times New Roman"/>
                <a:cs typeface="Times New Roman"/>
              </a:rPr>
              <a:t>undervisning.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>
              <a:latin typeface="Cambria"/>
              <a:ea typeface="Times New Roman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nb-NO" sz="1800" dirty="0">
                <a:latin typeface="Times New Roman"/>
                <a:ea typeface="Times New Roman"/>
                <a:cs typeface="Times New Roman"/>
              </a:rPr>
              <a:t>I møter og konferanser støttet eller arrangert i regi av </a:t>
            </a:r>
            <a:r>
              <a:rPr lang="nb-NO" sz="1800" dirty="0" smtClean="0">
                <a:latin typeface="Times New Roman"/>
                <a:ea typeface="Times New Roman"/>
                <a:cs typeface="Times New Roman"/>
              </a:rPr>
              <a:t>UiT, </a:t>
            </a:r>
            <a:r>
              <a:rPr lang="nb-NO" sz="1800" dirty="0">
                <a:latin typeface="Times New Roman"/>
                <a:ea typeface="Times New Roman"/>
                <a:cs typeface="Times New Roman"/>
              </a:rPr>
              <a:t>skal program og programarbeidet reflektere universitets ambisjoner på likestillingsområdet med hensyn til kjønnsbalanse.</a:t>
            </a:r>
            <a:endParaRPr lang="en-US" sz="1800" dirty="0">
              <a:latin typeface="Cambria"/>
              <a:ea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endParaRPr lang="nb-NO" sz="1800" dirty="0">
              <a:latin typeface="Times New Roma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5981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Open Sans"/>
        <a:ea typeface="ＭＳ Ｐゴシック"/>
        <a:cs typeface="Open Sans"/>
      </a:majorFont>
      <a:minorFont>
        <a:latin typeface="Helvetica"/>
        <a:ea typeface="ＭＳ Ｐゴシック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l" defTabSz="6477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Open Sans" charset="0"/>
            <a:ea typeface="ＭＳ Ｐゴシック" charset="0"/>
            <a:cs typeface="Open Sans" charset="0"/>
            <a:sym typeface="Open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l" defTabSz="6477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Open Sans" charset="0"/>
            <a:ea typeface="ＭＳ Ｐゴシック" charset="0"/>
            <a:cs typeface="Open Sans" charset="0"/>
            <a:sym typeface="Open Sans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18039</TotalTime>
  <Words>788</Words>
  <Application>Microsoft Office PowerPoint</Application>
  <PresentationFormat>Custom</PresentationFormat>
  <Paragraphs>120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ＭＳ Ｐゴシック</vt:lpstr>
      <vt:lpstr>SimSun</vt:lpstr>
      <vt:lpstr>Arial</vt:lpstr>
      <vt:lpstr>Calibri</vt:lpstr>
      <vt:lpstr>Cambria</vt:lpstr>
      <vt:lpstr>Helvetica</vt:lpstr>
      <vt:lpstr>Lucida Grande</vt:lpstr>
      <vt:lpstr>Open Sans</vt:lpstr>
      <vt:lpstr>Open Sans Light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Guiding principles for gender equality plan</vt:lpstr>
      <vt:lpstr>Likestilling i norsk akademia</vt:lpstr>
      <vt:lpstr>Kvinnelige prosjektledere i NFR prosjekter</vt:lpstr>
      <vt:lpstr>NFR prosjekter</vt:lpstr>
      <vt:lpstr>Utgangspunktet for arbeidet med ny likestillingsplan</vt:lpstr>
      <vt:lpstr>Miljøstimulering  </vt:lpstr>
      <vt:lpstr>Lederopplæring </vt:lpstr>
      <vt:lpstr>Rekruttering </vt:lpstr>
      <vt:lpstr>Karriereutvikling  </vt:lpstr>
      <vt:lpstr>Fakultetsvise likestillingsplaner  </vt:lpstr>
      <vt:lpstr>Vettet er likt fordelt – kjønnsbalanse gir best utnyttelse av talentene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Jakobsen Wenche</dc:creator>
  <cp:lastModifiedBy>Husebekk Anne</cp:lastModifiedBy>
  <cp:revision>165</cp:revision>
  <dcterms:modified xsi:type="dcterms:W3CDTF">2015-08-13T07:15:52Z</dcterms:modified>
</cp:coreProperties>
</file>